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extended-properties" Target="docProps/app.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33"/>
    <p:sldId id="275" r:id="rId34"/>
    <p:sldId id="276" r:id="rId35"/>
    <p:sldId id="277" r:id="rId36"/>
    <p:sldId id="278" r:id="rId37"/>
    <p:sldId id="279" r:id="rId38"/>
    <p:sldId id="280" r:id="rId39"/>
    <p:sldId id="281" r:id="rId40"/>
    <p:sldId id="282" r:id="rId41"/>
    <p:sldId id="283" r:id="rId42"/>
    <p:sldId id="284" r:id="rId43"/>
  </p:sldIdLst>
  <p:notesMasterIdLst>
    <p:notesMasterId r:id="rId20"/>
  </p:notesMasterIdLst>
  <p:sldSz cx="14630400" cy="8229600"/>
  <p:notesSz cx="8229600" cy="14630400"/>
  <p:embeddedFontLst>
    <p:embeddedFont>
      <p:font typeface="Inter"/>
      <p:regular r:id="rId25"/>
    </p:embeddedFont>
    <p:embeddedFont>
      <p:font typeface="Inter"/>
      <p:regular r:id="rId26"/>
    </p:embeddedFont>
    <p:embeddedFont>
      <p:font typeface="Inter"/>
      <p:regular r:id="rId27"/>
    </p:embeddedFont>
    <p:embeddedFont>
      <p:font typeface="Inter"/>
      <p:regular r:id="rId28"/>
    </p:embeddedFont>
    <p:embeddedFont>
      <p:font typeface="Inter"/>
      <p:regular r:id="rId29"/>
    </p:embeddedFont>
    <p:embeddedFont>
      <p:font typeface="Inter"/>
      <p:regular r:id="rId30"/>
    </p:embeddedFont>
    <p:embeddedFont>
      <p:font typeface="Inter"/>
      <p:regular r:id="rId31"/>
    </p:embeddedFont>
    <p:embeddedFont>
      <p:font typeface="Inter"/>
      <p:regular r:id="rId32"/>
    </p:embeddedFont>
  </p:embeddedFon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notesMaster" Target="notesMasters/notesMaster1.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25" Type="http://schemas.openxmlformats.org/officeDocument/2006/relationships/font" Target="fonts/font1.fntdata"/><Relationship Id="rId26" Type="http://schemas.openxmlformats.org/officeDocument/2006/relationships/font" Target="fonts/font2.fntdata"/><Relationship Id="rId27" Type="http://schemas.openxmlformats.org/officeDocument/2006/relationships/font" Target="fonts/font3.fntdata"/><Relationship Id="rId28" Type="http://schemas.openxmlformats.org/officeDocument/2006/relationships/font" Target="fonts/font4.fntdata"/><Relationship Id="rId29" Type="http://schemas.openxmlformats.org/officeDocument/2006/relationships/font" Target="fonts/font5.fntdata"/><Relationship Id="rId30" Type="http://schemas.openxmlformats.org/officeDocument/2006/relationships/font" Target="fonts/font6.fntdata"/><Relationship Id="rId31" Type="http://schemas.openxmlformats.org/officeDocument/2006/relationships/font" Target="fonts/font7.fntdata"/><Relationship Id="rId32" Type="http://schemas.openxmlformats.org/officeDocument/2006/relationships/font" Target="fonts/font8.fntdata"/><Relationship Id="rId33" Type="http://schemas.openxmlformats.org/officeDocument/2006/relationships/slide" Target="slides/slide19.xml"/><Relationship Id="rId34" Type="http://schemas.openxmlformats.org/officeDocument/2006/relationships/slide" Target="slides/slide20.xml"/><Relationship Id="rId35" Type="http://schemas.openxmlformats.org/officeDocument/2006/relationships/slide" Target="slides/slide21.xml"/><Relationship Id="rId36" Type="http://schemas.openxmlformats.org/officeDocument/2006/relationships/slide" Target="slides/slide22.xml"/><Relationship Id="rId37" Type="http://schemas.openxmlformats.org/officeDocument/2006/relationships/slide" Target="slides/slide23.xml"/><Relationship Id="rId38" Type="http://schemas.openxmlformats.org/officeDocument/2006/relationships/slide" Target="slides/slide24.xml"/><Relationship Id="rId39" Type="http://schemas.openxmlformats.org/officeDocument/2006/relationships/slide" Target="slides/slide25.xml"/><Relationship Id="rId40" Type="http://schemas.openxmlformats.org/officeDocument/2006/relationships/slide" Target="slides/slide26.xml"/><Relationship Id="rId41" Type="http://schemas.openxmlformats.org/officeDocument/2006/relationships/slide" Target="slides/slide27.xml"/><Relationship Id="rId42" Type="http://schemas.openxmlformats.org/officeDocument/2006/relationships/slide" Target="slides/slide28.xml"/><Relationship Id="rId43" Type="http://schemas.openxmlformats.org/officeDocument/2006/relationships/slide" Target="slides/slide2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4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lide 15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lide 16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lide 17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lide 18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2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slideLayout" Target="../slideLayouts/slideLayout11.xml"/><Relationship Id="rId3"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slideLayout" Target="../slideLayouts/slideLayout12.xml"/><Relationship Id="rId3"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slideLayout" Target="../slideLayouts/slideLayout13.xml"/><Relationship Id="rId3"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slideLayout" Target="../slideLayouts/slideLayout14.xml"/><Relationship Id="rId3"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slideLayout" Target="../slideLayouts/slideLayout15.xml"/><Relationship Id="rId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slideLayout" Target="../slideLayouts/slideLayout16.xml"/><Relationship Id="rId3"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slideLayout" Target="../slideLayouts/slideLayout17.xml"/><Relationship Id="rId3"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slideLayout" Target="../slideLayouts/slideLayout18.xml"/><Relationship Id="rId3"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slideLayout" Target="../slideLayouts/slideLayout5.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slideLayout" Target="../slideLayouts/slideLayout8.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slideLayout" Target="../slideLayouts/slideLayout9.xml"/><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Text 0"/>
          <p:cNvSpPr/>
          <p:nvPr/>
        </p:nvSpPr>
        <p:spPr>
          <a:xfrm>
            <a:off x="939522" y="2061091"/>
            <a:ext cx="12751356" cy="1677829"/>
          </a:xfrm>
          <a:prstGeom prst="rect">
            <a:avLst/>
          </a:prstGeom>
          <a:noFill/>
          <a:ln/>
        </p:spPr>
        <p:txBody>
          <a:bodyPr wrap="square" lIns="0" tIns="0" rIns="0" bIns="0" rtlCol="0" anchor="t"/>
          <a:lstStyle/>
          <a:p>
            <a:pPr algn="l" indent="0" marL="0">
              <a:lnSpc>
                <a:spcPts val="6600"/>
              </a:lnSpc>
              <a:buNone/>
            </a:pPr>
            <a:r>
              <a:rPr lang="en-US" sz="5250" b="1" dirty="0">
                <a:solidFill>
                  <a:srgbClr val="000000"/>
                </a:solidFill>
                <a:latin typeface="Inter Bold" pitchFamily="34" charset="0"/>
                <a:ea typeface="Inter Bold" pitchFamily="34" charset="-122"/>
                <a:cs typeface="Inter Bold" pitchFamily="34" charset="-120"/>
              </a:rPr>
              <a:t>あわら温泉 マンスリーレポート (2025年12月)</a:t>
            </a:r>
            <a:endParaRPr lang="en-US" sz="5250" dirty="0"/>
          </a:p>
        </p:txBody>
      </p:sp>
      <p:sp>
        <p:nvSpPr>
          <p:cNvPr id="3" name="Text 1"/>
          <p:cNvSpPr/>
          <p:nvPr/>
        </p:nvSpPr>
        <p:spPr>
          <a:xfrm>
            <a:off x="939522" y="4275773"/>
            <a:ext cx="12751356" cy="429578"/>
          </a:xfrm>
          <a:prstGeom prst="rect">
            <a:avLst/>
          </a:prstGeom>
          <a:noFill/>
          <a:ln/>
        </p:spPr>
        <p:txBody>
          <a:bodyPr wrap="none" lIns="0" tIns="0" rIns="0" bIns="0" rtlCol="0" anchor="t"/>
          <a:lstStyle/>
          <a:p>
            <a:pPr algn="l" indent="0" marL="0">
              <a:lnSpc>
                <a:spcPts val="3350"/>
              </a:lnSpc>
              <a:buNone/>
            </a:pPr>
            <a:r>
              <a:rPr lang="en-US" sz="2100" dirty="0">
                <a:solidFill>
                  <a:srgbClr val="272525"/>
                </a:solidFill>
                <a:latin typeface="Inter" pitchFamily="34" charset="0"/>
                <a:ea typeface="Inter" pitchFamily="34" charset="-122"/>
                <a:cs typeface="Inter" pitchFamily="34" charset="-120"/>
              </a:rPr>
              <a:t>組合データ:10施設/総客室数576</a:t>
            </a:r>
            <a:endParaRPr lang="en-US" sz="2100" dirty="0"/>
          </a:p>
        </p:txBody>
      </p:sp>
      <p:sp>
        <p:nvSpPr>
          <p:cNvPr id="4" name="Text 2"/>
          <p:cNvSpPr/>
          <p:nvPr/>
        </p:nvSpPr>
        <p:spPr>
          <a:xfrm>
            <a:off x="939522" y="5007292"/>
            <a:ext cx="12751356" cy="429578"/>
          </a:xfrm>
          <a:prstGeom prst="rect">
            <a:avLst/>
          </a:prstGeom>
          <a:noFill/>
          <a:ln/>
        </p:spPr>
        <p:txBody>
          <a:bodyPr wrap="none" lIns="0" tIns="0" rIns="0" bIns="0" rtlCol="0" anchor="t"/>
          <a:lstStyle/>
          <a:p>
            <a:pPr algn="l" indent="0" marL="0">
              <a:lnSpc>
                <a:spcPts val="3350"/>
              </a:lnSpc>
              <a:buNone/>
            </a:pPr>
            <a:r>
              <a:rPr lang="en-US" sz="2100" dirty="0">
                <a:solidFill>
                  <a:srgbClr val="272525"/>
                </a:solidFill>
                <a:latin typeface="Inter" pitchFamily="34" charset="0"/>
                <a:ea typeface="Inter" pitchFamily="34" charset="-122"/>
                <a:cs typeface="Inter" pitchFamily="34" charset="-120"/>
              </a:rPr>
              <a:t>本レポートは、2025年12月のあわら温泉(組合10施設)の宿泊実績を分析し、</a:t>
            </a:r>
            <a:endParaRPr lang="en-US" sz="2100" dirty="0"/>
          </a:p>
        </p:txBody>
      </p:sp>
      <p:sp>
        <p:nvSpPr>
          <p:cNvPr id="5" name="Text 3"/>
          <p:cNvSpPr/>
          <p:nvPr/>
        </p:nvSpPr>
        <p:spPr>
          <a:xfrm>
            <a:off x="939522" y="5738813"/>
            <a:ext cx="12751356" cy="429578"/>
          </a:xfrm>
          <a:prstGeom prst="rect">
            <a:avLst/>
          </a:prstGeom>
          <a:noFill/>
          <a:ln/>
        </p:spPr>
        <p:txBody>
          <a:bodyPr wrap="none" lIns="0" tIns="0" rIns="0" bIns="0" rtlCol="0" anchor="t"/>
          <a:lstStyle/>
          <a:p>
            <a:pPr algn="l" indent="0" marL="0">
              <a:lnSpc>
                <a:spcPts val="3350"/>
              </a:lnSpc>
              <a:buNone/>
            </a:pPr>
            <a:r>
              <a:rPr lang="en-US" sz="2100" dirty="0">
                <a:solidFill>
                  <a:srgbClr val="272525"/>
                </a:solidFill>
                <a:latin typeface="Inter" pitchFamily="34" charset="0"/>
                <a:ea typeface="Inter" pitchFamily="34" charset="-122"/>
                <a:cs typeface="Inter" pitchFamily="34" charset="-120"/>
              </a:rPr>
              <a:t>前年同月(2024年12月)との比較を通じて市場動向を整理したものです。</a:t>
            </a:r>
            <a:endParaRPr lang="en-US" sz="21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939522" y="956072"/>
            <a:ext cx="4362212" cy="545306"/>
          </a:xfrm>
          <a:prstGeom prst="rect">
            <a:avLst/>
          </a:prstGeom>
          <a:noFill/>
          <a:ln/>
        </p:spPr>
        <p:txBody>
          <a:bodyPr wrap="none" lIns="0" tIns="0" rIns="0" bIns="0" rtlCol="0" anchor="t"/>
          <a:lstStyle/>
          <a:p>
            <a:pPr algn="l" indent="0" marL="0">
              <a:lnSpc>
                <a:spcPts val="4250"/>
              </a:lnSpc>
              <a:buNone/>
            </a:pPr>
            <a:r>
              <a:rPr lang="en-US" sz="3400" b="1" dirty="0">
                <a:solidFill>
                  <a:srgbClr val="000000"/>
                </a:solidFill>
                <a:latin typeface="Inter Bold" pitchFamily="34" charset="0"/>
                <a:ea typeface="Inter Bold" pitchFamily="34" charset="-122"/>
                <a:cs typeface="Inter Bold" pitchFamily="34" charset="-120"/>
              </a:rPr>
              <a:t>総売上:月別推移</a:t>
            </a:r>
            <a:endParaRPr lang="en-US" sz="3400" dirty="0"/>
          </a:p>
        </p:txBody>
      </p:sp>
      <p:sp>
        <p:nvSpPr>
          <p:cNvPr id="3" name="Text 1"/>
          <p:cNvSpPr/>
          <p:nvPr/>
        </p:nvSpPr>
        <p:spPr>
          <a:xfrm>
            <a:off x="939522" y="1546741"/>
            <a:ext cx="2617351" cy="327065"/>
          </a:xfrm>
          <a:prstGeom prst="rect">
            <a:avLst/>
          </a:prstGeom>
          <a:noFill/>
          <a:ln/>
        </p:spPr>
        <p:txBody>
          <a:bodyPr wrap="none" lIns="0" tIns="0" rIns="0" bIns="0" rtlCol="0" anchor="t"/>
          <a:lstStyle/>
          <a:p>
            <a:pPr algn="l" indent="0" marL="0">
              <a:lnSpc>
                <a:spcPts val="2550"/>
              </a:lnSpc>
              <a:buNone/>
            </a:pPr>
            <a:r>
              <a:rPr lang="en-US" sz="2050" b="1" dirty="0">
                <a:solidFill>
                  <a:srgbClr val="000000"/>
                </a:solidFill>
                <a:latin typeface="Inter Bold" pitchFamily="34" charset="0"/>
                <a:ea typeface="Inter Bold" pitchFamily="34" charset="-122"/>
                <a:cs typeface="Inter Bold" pitchFamily="34" charset="-120"/>
              </a:rPr>
              <a:t>(単位:百万円)</a:t>
            </a:r>
            <a:endParaRPr lang="en-US" sz="2050" dirty="0"/>
          </a:p>
        </p:txBody>
      </p:sp>
      <p:pic>
        <p:nvPicPr>
          <p:cNvPr id="4" name="Image 0" descr="preencoded.png">    </p:cNvPr>
          <p:cNvPicPr>
            <a:picLocks noChangeAspect="1"/>
          </p:cNvPicPr>
          <p:nvPr/>
        </p:nvPicPr>
        <p:blipFill>
          <a:blip r:embed="rId1"/>
          <a:stretch>
            <a:fillRect/>
          </a:stretch>
        </p:blipFill>
        <p:spPr>
          <a:xfrm>
            <a:off x="939522" y="2043827"/>
            <a:ext cx="8288298" cy="4641413"/>
          </a:xfrm>
          <a:prstGeom prst="rect">
            <a:avLst/>
          </a:prstGeom>
        </p:spPr>
      </p:pic>
      <p:sp>
        <p:nvSpPr>
          <p:cNvPr id="5" name="Text 2"/>
          <p:cNvSpPr/>
          <p:nvPr/>
        </p:nvSpPr>
        <p:spPr>
          <a:xfrm>
            <a:off x="939522" y="6812756"/>
            <a:ext cx="12751356" cy="460772"/>
          </a:xfrm>
          <a:prstGeom prst="rect">
            <a:avLst/>
          </a:prstGeom>
          <a:noFill/>
          <a:ln/>
        </p:spPr>
        <p:txBody>
          <a:bodyPr wrap="square" lIns="0" tIns="0" rIns="0" bIns="0" rtlCol="0" anchor="t"/>
          <a:lstStyle/>
          <a:p>
            <a:pPr algn="l" indent="0" marL="0">
              <a:lnSpc>
                <a:spcPts val="1800"/>
              </a:lnSpc>
              <a:buNone/>
            </a:pPr>
            <a:r>
              <a:rPr lang="en-US" sz="1350" dirty="0">
                <a:solidFill>
                  <a:srgbClr val="272525"/>
                </a:solidFill>
                <a:latin typeface="Inter" pitchFamily="34" charset="0"/>
                <a:ea typeface="Inter" pitchFamily="34" charset="-122"/>
                <a:cs typeface="Inter" pitchFamily="34" charset="-120"/>
              </a:rPr>
              <a:t>売上は8月(1,171.7百万円)と11月(1,215.6百万円)がピークで、12月(1,061.5百万円)もこれに次ぐ水準です。夏休み・秋の行楽シーズン・年末需要が売上の山を形成しています。一方で6月や4月など閑散期とのギャップが大きく、繁閑差を埋めるプロモーション設定が課題です。</a:t>
            </a:r>
            <a:endParaRPr lang="en-US" sz="13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929997" y="730687"/>
            <a:ext cx="5736431" cy="581263"/>
          </a:xfrm>
          <a:prstGeom prst="rect">
            <a:avLst/>
          </a:prstGeom>
          <a:noFill/>
          <a:ln/>
        </p:spPr>
        <p:txBody>
          <a:bodyPr wrap="none" lIns="0" tIns="0" rIns="0" bIns="0" rtlCol="0" anchor="t"/>
          <a:lstStyle/>
          <a:p>
            <a:pPr algn="l" indent="0" marL="0">
              <a:lnSpc>
                <a:spcPts val="4550"/>
              </a:lnSpc>
              <a:buNone/>
            </a:pPr>
            <a:r>
              <a:rPr lang="en-US" sz="3650" b="1" dirty="0">
                <a:solidFill>
                  <a:srgbClr val="000000"/>
                </a:solidFill>
                <a:latin typeface="Inter Bold" pitchFamily="34" charset="0"/>
                <a:ea typeface="Inter Bold" pitchFamily="34" charset="-122"/>
                <a:cs typeface="Inter Bold" pitchFamily="34" charset="-120"/>
              </a:rPr>
              <a:t>客室稼働率(OCC):月別推移</a:t>
            </a:r>
            <a:endParaRPr lang="en-US" sz="3650" dirty="0"/>
          </a:p>
        </p:txBody>
      </p:sp>
      <p:sp>
        <p:nvSpPr>
          <p:cNvPr id="3" name="Text 1"/>
          <p:cNvSpPr/>
          <p:nvPr/>
        </p:nvSpPr>
        <p:spPr>
          <a:xfrm>
            <a:off x="929997" y="1363504"/>
            <a:ext cx="2325053" cy="290632"/>
          </a:xfrm>
          <a:prstGeom prst="rect">
            <a:avLst/>
          </a:prstGeom>
          <a:noFill/>
          <a:ln/>
        </p:spPr>
        <p:txBody>
          <a:bodyPr wrap="none" lIns="0" tIns="0" rIns="0" bIns="0" rtlCol="0" anchor="t"/>
          <a:lstStyle/>
          <a:p>
            <a:pPr algn="l" indent="0" marL="0">
              <a:lnSpc>
                <a:spcPts val="2250"/>
              </a:lnSpc>
              <a:buNone/>
            </a:pPr>
            <a:r>
              <a:rPr lang="en-US" sz="1800" b="1" dirty="0">
                <a:solidFill>
                  <a:srgbClr val="000000"/>
                </a:solidFill>
                <a:latin typeface="Inter Bold" pitchFamily="34" charset="0"/>
                <a:ea typeface="Inter Bold" pitchFamily="34" charset="-122"/>
                <a:cs typeface="Inter Bold" pitchFamily="34" charset="-120"/>
              </a:rPr>
              <a:t>(単位:%)</a:t>
            </a:r>
            <a:endParaRPr lang="en-US" sz="1800" dirty="0"/>
          </a:p>
        </p:txBody>
      </p:sp>
      <p:pic>
        <p:nvPicPr>
          <p:cNvPr id="4" name="Image 0" descr="preencoded.png">    </p:cNvPr>
          <p:cNvPicPr>
            <a:picLocks noChangeAspect="1"/>
          </p:cNvPicPr>
          <p:nvPr/>
        </p:nvPicPr>
        <p:blipFill>
          <a:blip r:embed="rId1"/>
          <a:stretch>
            <a:fillRect/>
          </a:stretch>
        </p:blipFill>
        <p:spPr>
          <a:xfrm>
            <a:off x="929997" y="1847374"/>
            <a:ext cx="8939213" cy="5005864"/>
          </a:xfrm>
          <a:prstGeom prst="rect">
            <a:avLst/>
          </a:prstGeom>
        </p:spPr>
      </p:pic>
      <p:sp>
        <p:nvSpPr>
          <p:cNvPr id="5" name="Text 2"/>
          <p:cNvSpPr/>
          <p:nvPr/>
        </p:nvSpPr>
        <p:spPr>
          <a:xfrm>
            <a:off x="929997" y="6998137"/>
            <a:ext cx="12770406" cy="503634"/>
          </a:xfrm>
          <a:prstGeom prst="rect">
            <a:avLst/>
          </a:prstGeom>
          <a:noFill/>
          <a:ln/>
        </p:spPr>
        <p:txBody>
          <a:bodyPr wrap="square" lIns="0" tIns="0" rIns="0" bIns="0" rtlCol="0" anchor="t"/>
          <a:lstStyle/>
          <a:p>
            <a:pPr algn="l" indent="0" marL="0">
              <a:lnSpc>
                <a:spcPts val="1950"/>
              </a:lnSpc>
              <a:buNone/>
            </a:pPr>
            <a:r>
              <a:rPr lang="en-US" sz="1450" dirty="0">
                <a:solidFill>
                  <a:srgbClr val="272525"/>
                </a:solidFill>
                <a:latin typeface="Inter" pitchFamily="34" charset="0"/>
                <a:ea typeface="Inter" pitchFamily="34" charset="-122"/>
                <a:cs typeface="Inter" pitchFamily="34" charset="-120"/>
              </a:rPr>
              <a:t>OCCは11月(64.4%)と8月(62.3%)が突出して高く、行楽・連休・年末などの需要集中期が明確です。一方で1月・6月は40%前半にとどまり、客室にかなりの余裕があるため、近隣市場向けの短期販促により底上げを図る余地が大きいといえます。</a:t>
            </a:r>
            <a:endParaRPr lang="en-US" sz="14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939522" y="934879"/>
            <a:ext cx="5762744" cy="545306"/>
          </a:xfrm>
          <a:prstGeom prst="rect">
            <a:avLst/>
          </a:prstGeom>
          <a:noFill/>
          <a:ln/>
        </p:spPr>
        <p:txBody>
          <a:bodyPr wrap="none" lIns="0" tIns="0" rIns="0" bIns="0" rtlCol="0" anchor="t"/>
          <a:lstStyle/>
          <a:p>
            <a:pPr algn="l" indent="0" marL="0">
              <a:lnSpc>
                <a:spcPts val="4250"/>
              </a:lnSpc>
              <a:buNone/>
            </a:pPr>
            <a:r>
              <a:rPr lang="en-US" sz="3400" b="1" dirty="0">
                <a:solidFill>
                  <a:srgbClr val="000000"/>
                </a:solidFill>
                <a:latin typeface="Inter Bold" pitchFamily="34" charset="0"/>
                <a:ea typeface="Inter Bold" pitchFamily="34" charset="-122"/>
                <a:cs typeface="Inter Bold" pitchFamily="34" charset="-120"/>
              </a:rPr>
              <a:t>平均客室単価(ADR):月別推移</a:t>
            </a:r>
            <a:endParaRPr lang="en-US" sz="3400" dirty="0"/>
          </a:p>
        </p:txBody>
      </p:sp>
      <p:sp>
        <p:nvSpPr>
          <p:cNvPr id="3" name="Text 1"/>
          <p:cNvSpPr/>
          <p:nvPr/>
        </p:nvSpPr>
        <p:spPr>
          <a:xfrm>
            <a:off x="939522" y="1706999"/>
            <a:ext cx="12751356" cy="230386"/>
          </a:xfrm>
          <a:prstGeom prst="rect">
            <a:avLst/>
          </a:prstGeom>
          <a:noFill/>
          <a:ln/>
        </p:spPr>
        <p:txBody>
          <a:bodyPr wrap="none" lIns="0" tIns="0" rIns="0" bIns="0" rtlCol="0" anchor="t"/>
          <a:lstStyle/>
          <a:p>
            <a:pPr algn="l" indent="0" marL="0">
              <a:lnSpc>
                <a:spcPts val="1800"/>
              </a:lnSpc>
              <a:buNone/>
            </a:pPr>
            <a:r>
              <a:rPr lang="en-US" sz="1350" dirty="0">
                <a:solidFill>
                  <a:srgbClr val="272525"/>
                </a:solidFill>
                <a:latin typeface="Inter" pitchFamily="34" charset="0"/>
                <a:ea typeface="Inter" pitchFamily="34" charset="-122"/>
                <a:cs typeface="Inter" pitchFamily="34" charset="-120"/>
              </a:rPr>
              <a:t>(単位:円)</a:t>
            </a:r>
            <a:endParaRPr lang="en-US" sz="1350" dirty="0"/>
          </a:p>
        </p:txBody>
      </p:sp>
      <p:pic>
        <p:nvPicPr>
          <p:cNvPr id="4" name="Image 0" descr="preencoded.png">    </p:cNvPr>
          <p:cNvPicPr>
            <a:picLocks noChangeAspect="1"/>
          </p:cNvPicPr>
          <p:nvPr/>
        </p:nvPicPr>
        <p:blipFill>
          <a:blip r:embed="rId1"/>
          <a:stretch>
            <a:fillRect/>
          </a:stretch>
        </p:blipFill>
        <p:spPr>
          <a:xfrm>
            <a:off x="939522" y="2064901"/>
            <a:ext cx="8288298" cy="4641413"/>
          </a:xfrm>
          <a:prstGeom prst="rect">
            <a:avLst/>
          </a:prstGeom>
        </p:spPr>
      </p:pic>
      <p:sp>
        <p:nvSpPr>
          <p:cNvPr id="5" name="Text 2"/>
          <p:cNvSpPr/>
          <p:nvPr/>
        </p:nvSpPr>
        <p:spPr>
          <a:xfrm>
            <a:off x="939522" y="6833830"/>
            <a:ext cx="12751356" cy="460772"/>
          </a:xfrm>
          <a:prstGeom prst="rect">
            <a:avLst/>
          </a:prstGeom>
          <a:noFill/>
          <a:ln/>
        </p:spPr>
        <p:txBody>
          <a:bodyPr wrap="square" lIns="0" tIns="0" rIns="0" bIns="0" rtlCol="0" anchor="t"/>
          <a:lstStyle/>
          <a:p>
            <a:pPr algn="l" indent="0" marL="0">
              <a:lnSpc>
                <a:spcPts val="1800"/>
              </a:lnSpc>
              <a:buNone/>
            </a:pPr>
            <a:r>
              <a:rPr lang="en-US" sz="1350" dirty="0">
                <a:solidFill>
                  <a:srgbClr val="272525"/>
                </a:solidFill>
                <a:latin typeface="Inter" pitchFamily="34" charset="0"/>
                <a:ea typeface="Inter" pitchFamily="34" charset="-122"/>
                <a:cs typeface="Inter" pitchFamily="34" charset="-120"/>
              </a:rPr>
              <a:t>ADRは11月(109,283円)と12月(111,207円)、8月(105,376円)が高単価期であり、年末や夏休みの特需をしっかり単価に反映できています。一方で4〜6月・9月は7〜8万円台と低く、需要期前後にメリハリをつけたプロモーションで単価と稼働の両立を狙う必要があります。</a:t>
            </a:r>
            <a:endParaRPr lang="en-US" sz="135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0"/>
          <p:cNvSpPr/>
          <p:nvPr/>
        </p:nvSpPr>
        <p:spPr>
          <a:xfrm>
            <a:off x="929997" y="730687"/>
            <a:ext cx="4650224" cy="581263"/>
          </a:xfrm>
          <a:prstGeom prst="rect">
            <a:avLst/>
          </a:prstGeom>
          <a:noFill/>
          <a:ln/>
        </p:spPr>
        <p:txBody>
          <a:bodyPr wrap="none" lIns="0" tIns="0" rIns="0" bIns="0" rtlCol="0" anchor="t"/>
          <a:lstStyle/>
          <a:p>
            <a:pPr algn="l" indent="0" marL="0">
              <a:lnSpc>
                <a:spcPts val="4550"/>
              </a:lnSpc>
              <a:buNone/>
            </a:pPr>
            <a:r>
              <a:rPr lang="en-US" sz="3650" b="1" dirty="0">
                <a:solidFill>
                  <a:srgbClr val="000000"/>
                </a:solidFill>
                <a:latin typeface="Inter Bold" pitchFamily="34" charset="0"/>
                <a:ea typeface="Inter Bold" pitchFamily="34" charset="-122"/>
                <a:cs typeface="Inter Bold" pitchFamily="34" charset="-120"/>
              </a:rPr>
              <a:t>RevPAR:月別推移</a:t>
            </a:r>
            <a:endParaRPr lang="en-US" sz="3650" dirty="0"/>
          </a:p>
        </p:txBody>
      </p:sp>
      <p:sp>
        <p:nvSpPr>
          <p:cNvPr id="3" name="Text 1"/>
          <p:cNvSpPr/>
          <p:nvPr/>
        </p:nvSpPr>
        <p:spPr>
          <a:xfrm>
            <a:off x="929997" y="1363504"/>
            <a:ext cx="2325053" cy="290632"/>
          </a:xfrm>
          <a:prstGeom prst="rect">
            <a:avLst/>
          </a:prstGeom>
          <a:noFill/>
          <a:ln/>
        </p:spPr>
        <p:txBody>
          <a:bodyPr wrap="none" lIns="0" tIns="0" rIns="0" bIns="0" rtlCol="0" anchor="t"/>
          <a:lstStyle/>
          <a:p>
            <a:pPr algn="l" indent="0" marL="0">
              <a:lnSpc>
                <a:spcPts val="2250"/>
              </a:lnSpc>
              <a:buNone/>
            </a:pPr>
            <a:r>
              <a:rPr lang="en-US" sz="1800" b="1" dirty="0">
                <a:solidFill>
                  <a:srgbClr val="000000"/>
                </a:solidFill>
                <a:latin typeface="Inter Bold" pitchFamily="34" charset="0"/>
                <a:ea typeface="Inter Bold" pitchFamily="34" charset="-122"/>
                <a:cs typeface="Inter Bold" pitchFamily="34" charset="-120"/>
              </a:rPr>
              <a:t>(単位:円)</a:t>
            </a:r>
            <a:endParaRPr lang="en-US" sz="1800" dirty="0"/>
          </a:p>
        </p:txBody>
      </p:sp>
      <p:pic>
        <p:nvPicPr>
          <p:cNvPr id="4" name="Image 0" descr="preencoded.png">    </p:cNvPr>
          <p:cNvPicPr>
            <a:picLocks noChangeAspect="1"/>
          </p:cNvPicPr>
          <p:nvPr/>
        </p:nvPicPr>
        <p:blipFill>
          <a:blip r:embed="rId1"/>
          <a:stretch>
            <a:fillRect/>
          </a:stretch>
        </p:blipFill>
        <p:spPr>
          <a:xfrm>
            <a:off x="929997" y="1847374"/>
            <a:ext cx="8939213" cy="5005864"/>
          </a:xfrm>
          <a:prstGeom prst="rect">
            <a:avLst/>
          </a:prstGeom>
        </p:spPr>
      </p:pic>
      <p:sp>
        <p:nvSpPr>
          <p:cNvPr id="5" name="Text 2"/>
          <p:cNvSpPr/>
          <p:nvPr/>
        </p:nvSpPr>
        <p:spPr>
          <a:xfrm>
            <a:off x="929997" y="6998137"/>
            <a:ext cx="12770406" cy="503634"/>
          </a:xfrm>
          <a:prstGeom prst="rect">
            <a:avLst/>
          </a:prstGeom>
          <a:noFill/>
          <a:ln/>
        </p:spPr>
        <p:txBody>
          <a:bodyPr wrap="square" lIns="0" tIns="0" rIns="0" bIns="0" rtlCol="0" anchor="t"/>
          <a:lstStyle/>
          <a:p>
            <a:pPr algn="l" indent="0" marL="0">
              <a:lnSpc>
                <a:spcPts val="1950"/>
              </a:lnSpc>
              <a:buNone/>
            </a:pPr>
            <a:r>
              <a:rPr lang="en-US" sz="1450" dirty="0">
                <a:solidFill>
                  <a:srgbClr val="272525"/>
                </a:solidFill>
                <a:latin typeface="Inter" pitchFamily="34" charset="0"/>
                <a:ea typeface="Inter" pitchFamily="34" charset="-122"/>
                <a:cs typeface="Inter" pitchFamily="34" charset="-120"/>
              </a:rPr>
              <a:t>RevPARは11月(70,345円)と8月(65,618円)が突出したピークで、繁忙期に収益性が大きく高まっています。一方で6月(31,684円)、4月(39,305円)、9月(36,413円)などの低水準月が収益性を押し下げており、これらの月におけるプロモーション強化が年間RevPAR底上げの鍵です。</a:t>
            </a:r>
            <a:endParaRPr lang="en-US" sz="145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Text 0"/>
          <p:cNvSpPr/>
          <p:nvPr/>
        </p:nvSpPr>
        <p:spPr>
          <a:xfrm>
            <a:off x="939522" y="819745"/>
            <a:ext cx="5734645" cy="545306"/>
          </a:xfrm>
          <a:prstGeom prst="rect">
            <a:avLst/>
          </a:prstGeom>
          <a:noFill/>
          <a:ln/>
        </p:spPr>
        <p:txBody>
          <a:bodyPr wrap="none" lIns="0" tIns="0" rIns="0" bIns="0" rtlCol="0" anchor="t"/>
          <a:lstStyle/>
          <a:p>
            <a:pPr algn="l" indent="0" marL="0">
              <a:lnSpc>
                <a:spcPts val="4250"/>
              </a:lnSpc>
              <a:buNone/>
            </a:pPr>
            <a:r>
              <a:rPr lang="en-US" sz="3400" b="1" dirty="0">
                <a:solidFill>
                  <a:srgbClr val="000000"/>
                </a:solidFill>
                <a:latin typeface="Inter Bold" pitchFamily="34" charset="0"/>
                <a:ea typeface="Inter Bold" pitchFamily="34" charset="-122"/>
                <a:cs typeface="Inter Bold" pitchFamily="34" charset="-120"/>
              </a:rPr>
              <a:t>総売上:移動年計(直近12か月)</a:t>
            </a:r>
            <a:endParaRPr lang="en-US" sz="3400" dirty="0"/>
          </a:p>
        </p:txBody>
      </p:sp>
      <p:sp>
        <p:nvSpPr>
          <p:cNvPr id="3" name="Text 1"/>
          <p:cNvSpPr/>
          <p:nvPr/>
        </p:nvSpPr>
        <p:spPr>
          <a:xfrm>
            <a:off x="939522" y="1591866"/>
            <a:ext cx="12751356" cy="230386"/>
          </a:xfrm>
          <a:prstGeom prst="rect">
            <a:avLst/>
          </a:prstGeom>
          <a:noFill/>
          <a:ln/>
        </p:spPr>
        <p:txBody>
          <a:bodyPr wrap="none" lIns="0" tIns="0" rIns="0" bIns="0" rtlCol="0" anchor="t"/>
          <a:lstStyle/>
          <a:p>
            <a:pPr algn="l" indent="0" marL="0">
              <a:lnSpc>
                <a:spcPts val="1800"/>
              </a:lnSpc>
              <a:buNone/>
            </a:pPr>
            <a:r>
              <a:rPr lang="en-US" sz="1350" dirty="0">
                <a:solidFill>
                  <a:srgbClr val="272525"/>
                </a:solidFill>
                <a:latin typeface="Inter" pitchFamily="34" charset="0"/>
                <a:ea typeface="Inter" pitchFamily="34" charset="-122"/>
                <a:cs typeface="Inter" pitchFamily="34" charset="-120"/>
              </a:rPr>
              <a:t>(単位:百万円) ※移動年計は2024年12月から2025年12月まで</a:t>
            </a:r>
            <a:endParaRPr lang="en-US" sz="1350" dirty="0"/>
          </a:p>
        </p:txBody>
      </p:sp>
      <p:pic>
        <p:nvPicPr>
          <p:cNvPr id="4" name="Image 0" descr="preencoded.png">    </p:cNvPr>
          <p:cNvPicPr>
            <a:picLocks noChangeAspect="1"/>
          </p:cNvPicPr>
          <p:nvPr/>
        </p:nvPicPr>
        <p:blipFill>
          <a:blip r:embed="rId1"/>
          <a:stretch>
            <a:fillRect/>
          </a:stretch>
        </p:blipFill>
        <p:spPr>
          <a:xfrm>
            <a:off x="939522" y="1949768"/>
            <a:ext cx="8288298" cy="4641413"/>
          </a:xfrm>
          <a:prstGeom prst="rect">
            <a:avLst/>
          </a:prstGeom>
        </p:spPr>
      </p:pic>
      <p:sp>
        <p:nvSpPr>
          <p:cNvPr id="5" name="Text 2"/>
          <p:cNvSpPr/>
          <p:nvPr/>
        </p:nvSpPr>
        <p:spPr>
          <a:xfrm>
            <a:off x="939522" y="6718697"/>
            <a:ext cx="12751356" cy="691158"/>
          </a:xfrm>
          <a:prstGeom prst="rect">
            <a:avLst/>
          </a:prstGeom>
          <a:noFill/>
          <a:ln/>
        </p:spPr>
        <p:txBody>
          <a:bodyPr wrap="square" lIns="0" tIns="0" rIns="0" bIns="0" rtlCol="0" anchor="t"/>
          <a:lstStyle/>
          <a:p>
            <a:pPr algn="l" indent="0" marL="0">
              <a:lnSpc>
                <a:spcPts val="1800"/>
              </a:lnSpc>
              <a:buNone/>
            </a:pPr>
            <a:r>
              <a:rPr lang="en-US" sz="1350" dirty="0">
                <a:solidFill>
                  <a:srgbClr val="272525"/>
                </a:solidFill>
                <a:latin typeface="Inter" pitchFamily="34" charset="0"/>
                <a:ea typeface="Inter" pitchFamily="34" charset="-122"/>
                <a:cs typeface="Inter" pitchFamily="34" charset="-120"/>
              </a:rPr>
              <a:t>売上移動年計は2025年3月に10,391.1百万円でピークをつけた後、やや減少しつつも10,000百万円前後で横ばい推移しており、2025年12月時点では10,057.0百万円と前年比では小幅な増加にとどまっています。大きな成長も減少もない「高原状態」であり、今後の成長には新たな需要創造や単価・ミックス改善が必要な局面です。</a:t>
            </a:r>
            <a:endParaRPr lang="en-US" sz="135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sp>
        <p:nvSpPr>
          <p:cNvPr id="2" name="Text 0"/>
          <p:cNvSpPr/>
          <p:nvPr/>
        </p:nvSpPr>
        <p:spPr>
          <a:xfrm>
            <a:off x="939522" y="934879"/>
            <a:ext cx="7916942" cy="545306"/>
          </a:xfrm>
          <a:prstGeom prst="rect">
            <a:avLst/>
          </a:prstGeom>
          <a:noFill/>
          <a:ln/>
        </p:spPr>
        <p:txBody>
          <a:bodyPr wrap="none" lIns="0" tIns="0" rIns="0" bIns="0" rtlCol="0" anchor="t"/>
          <a:lstStyle/>
          <a:p>
            <a:pPr algn="l" indent="0" marL="0">
              <a:lnSpc>
                <a:spcPts val="4250"/>
              </a:lnSpc>
              <a:buNone/>
            </a:pPr>
            <a:r>
              <a:rPr lang="en-US" sz="3400" b="1" dirty="0">
                <a:solidFill>
                  <a:srgbClr val="000000"/>
                </a:solidFill>
                <a:latin typeface="Inter Bold" pitchFamily="34" charset="0"/>
                <a:ea typeface="Inter Bold" pitchFamily="34" charset="-122"/>
                <a:cs typeface="Inter Bold" pitchFamily="34" charset="-120"/>
              </a:rPr>
              <a:t>客室稼働率(OCC):移動年計(直近12か月)</a:t>
            </a:r>
            <a:endParaRPr lang="en-US" sz="3400" dirty="0"/>
          </a:p>
        </p:txBody>
      </p:sp>
      <p:sp>
        <p:nvSpPr>
          <p:cNvPr id="3" name="Text 1"/>
          <p:cNvSpPr/>
          <p:nvPr/>
        </p:nvSpPr>
        <p:spPr>
          <a:xfrm>
            <a:off x="939522" y="1706999"/>
            <a:ext cx="12751356" cy="230386"/>
          </a:xfrm>
          <a:prstGeom prst="rect">
            <a:avLst/>
          </a:prstGeom>
          <a:noFill/>
          <a:ln/>
        </p:spPr>
        <p:txBody>
          <a:bodyPr wrap="none" lIns="0" tIns="0" rIns="0" bIns="0" rtlCol="0" anchor="t"/>
          <a:lstStyle/>
          <a:p>
            <a:pPr algn="l" indent="0" marL="0">
              <a:lnSpc>
                <a:spcPts val="1800"/>
              </a:lnSpc>
              <a:buNone/>
            </a:pPr>
            <a:r>
              <a:rPr lang="en-US" sz="1350" dirty="0">
                <a:solidFill>
                  <a:srgbClr val="272525"/>
                </a:solidFill>
                <a:latin typeface="Inter" pitchFamily="34" charset="0"/>
                <a:ea typeface="Inter" pitchFamily="34" charset="-122"/>
                <a:cs typeface="Inter" pitchFamily="34" charset="-120"/>
              </a:rPr>
              <a:t>(単位:%)</a:t>
            </a:r>
            <a:endParaRPr lang="en-US" sz="1350" dirty="0"/>
          </a:p>
        </p:txBody>
      </p:sp>
      <p:pic>
        <p:nvPicPr>
          <p:cNvPr id="4" name="Image 0" descr="preencoded.png">    </p:cNvPr>
          <p:cNvPicPr>
            <a:picLocks noChangeAspect="1"/>
          </p:cNvPicPr>
          <p:nvPr/>
        </p:nvPicPr>
        <p:blipFill>
          <a:blip r:embed="rId1"/>
          <a:stretch>
            <a:fillRect/>
          </a:stretch>
        </p:blipFill>
        <p:spPr>
          <a:xfrm>
            <a:off x="939522" y="2064901"/>
            <a:ext cx="8288298" cy="4641413"/>
          </a:xfrm>
          <a:prstGeom prst="rect">
            <a:avLst/>
          </a:prstGeom>
        </p:spPr>
      </p:pic>
      <p:sp>
        <p:nvSpPr>
          <p:cNvPr id="5" name="Text 2"/>
          <p:cNvSpPr/>
          <p:nvPr/>
        </p:nvSpPr>
        <p:spPr>
          <a:xfrm>
            <a:off x="939522" y="6833830"/>
            <a:ext cx="12751356" cy="460772"/>
          </a:xfrm>
          <a:prstGeom prst="rect">
            <a:avLst/>
          </a:prstGeom>
          <a:noFill/>
          <a:ln/>
        </p:spPr>
        <p:txBody>
          <a:bodyPr wrap="square" lIns="0" tIns="0" rIns="0" bIns="0" rtlCol="0" anchor="t"/>
          <a:lstStyle/>
          <a:p>
            <a:pPr algn="l" indent="0" marL="0">
              <a:lnSpc>
                <a:spcPts val="1800"/>
              </a:lnSpc>
              <a:buNone/>
            </a:pPr>
            <a:r>
              <a:rPr lang="en-US" sz="1350" dirty="0">
                <a:solidFill>
                  <a:srgbClr val="272525"/>
                </a:solidFill>
                <a:latin typeface="Inter" pitchFamily="34" charset="0"/>
                <a:ea typeface="Inter" pitchFamily="34" charset="-122"/>
                <a:cs typeface="Inter" pitchFamily="34" charset="-120"/>
              </a:rPr>
              <a:t>OCC移動年計は2024年12月の50.0%から2025年3月にかけて52.2%まで上昇し、その後は52%前後でほぼ横ばい推移しています。2025年12月時点でも51.9%と、供給に対して需要を十分に引き上げ切れていない状況が続いています。</a:t>
            </a:r>
            <a:endParaRPr lang="en-US" sz="135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sp>
        <p:nvSpPr>
          <p:cNvPr id="2" name="Text 0"/>
          <p:cNvSpPr/>
          <p:nvPr/>
        </p:nvSpPr>
        <p:spPr>
          <a:xfrm>
            <a:off x="939522" y="934879"/>
            <a:ext cx="8298775" cy="545306"/>
          </a:xfrm>
          <a:prstGeom prst="rect">
            <a:avLst/>
          </a:prstGeom>
          <a:noFill/>
          <a:ln/>
        </p:spPr>
        <p:txBody>
          <a:bodyPr wrap="none" lIns="0" tIns="0" rIns="0" bIns="0" rtlCol="0" anchor="t"/>
          <a:lstStyle/>
          <a:p>
            <a:pPr algn="l" indent="0" marL="0">
              <a:lnSpc>
                <a:spcPts val="4250"/>
              </a:lnSpc>
              <a:buNone/>
            </a:pPr>
            <a:r>
              <a:rPr lang="en-US" sz="3400" b="1" dirty="0">
                <a:solidFill>
                  <a:srgbClr val="000000"/>
                </a:solidFill>
                <a:latin typeface="Inter Bold" pitchFamily="34" charset="0"/>
                <a:ea typeface="Inter Bold" pitchFamily="34" charset="-122"/>
                <a:cs typeface="Inter Bold" pitchFamily="34" charset="-120"/>
              </a:rPr>
              <a:t>平均客室単価(ADR):移動年計(直近12か月)</a:t>
            </a:r>
            <a:endParaRPr lang="en-US" sz="3400" dirty="0"/>
          </a:p>
        </p:txBody>
      </p:sp>
      <p:sp>
        <p:nvSpPr>
          <p:cNvPr id="3" name="Text 1"/>
          <p:cNvSpPr/>
          <p:nvPr/>
        </p:nvSpPr>
        <p:spPr>
          <a:xfrm>
            <a:off x="939522" y="1706999"/>
            <a:ext cx="12751356" cy="230386"/>
          </a:xfrm>
          <a:prstGeom prst="rect">
            <a:avLst/>
          </a:prstGeom>
          <a:noFill/>
          <a:ln/>
        </p:spPr>
        <p:txBody>
          <a:bodyPr wrap="none" lIns="0" tIns="0" rIns="0" bIns="0" rtlCol="0" anchor="t"/>
          <a:lstStyle/>
          <a:p>
            <a:pPr algn="l" indent="0" marL="0">
              <a:lnSpc>
                <a:spcPts val="1800"/>
              </a:lnSpc>
              <a:buNone/>
            </a:pPr>
            <a:r>
              <a:rPr lang="en-US" sz="1350" dirty="0">
                <a:solidFill>
                  <a:srgbClr val="272525"/>
                </a:solidFill>
                <a:latin typeface="Inter" pitchFamily="34" charset="0"/>
                <a:ea typeface="Inter" pitchFamily="34" charset="-122"/>
                <a:cs typeface="Inter" pitchFamily="34" charset="-120"/>
              </a:rPr>
              <a:t>(単位:円)</a:t>
            </a:r>
            <a:endParaRPr lang="en-US" sz="1350" dirty="0"/>
          </a:p>
        </p:txBody>
      </p:sp>
      <p:pic>
        <p:nvPicPr>
          <p:cNvPr id="4" name="Image 0" descr="preencoded.png">    </p:cNvPr>
          <p:cNvPicPr>
            <a:picLocks noChangeAspect="1"/>
          </p:cNvPicPr>
          <p:nvPr/>
        </p:nvPicPr>
        <p:blipFill>
          <a:blip r:embed="rId1"/>
          <a:stretch>
            <a:fillRect/>
          </a:stretch>
        </p:blipFill>
        <p:spPr>
          <a:xfrm>
            <a:off x="939522" y="2064901"/>
            <a:ext cx="8288298" cy="4641413"/>
          </a:xfrm>
          <a:prstGeom prst="rect">
            <a:avLst/>
          </a:prstGeom>
        </p:spPr>
      </p:pic>
      <p:sp>
        <p:nvSpPr>
          <p:cNvPr id="5" name="Text 2"/>
          <p:cNvSpPr/>
          <p:nvPr/>
        </p:nvSpPr>
        <p:spPr>
          <a:xfrm>
            <a:off x="939522" y="6833830"/>
            <a:ext cx="12751356" cy="460772"/>
          </a:xfrm>
          <a:prstGeom prst="rect">
            <a:avLst/>
          </a:prstGeom>
          <a:noFill/>
          <a:ln/>
        </p:spPr>
        <p:txBody>
          <a:bodyPr wrap="square" lIns="0" tIns="0" rIns="0" bIns="0" rtlCol="0" anchor="t"/>
          <a:lstStyle/>
          <a:p>
            <a:pPr algn="l" indent="0" marL="0">
              <a:lnSpc>
                <a:spcPts val="1800"/>
              </a:lnSpc>
              <a:buNone/>
            </a:pPr>
            <a:r>
              <a:rPr lang="en-US" sz="1350" dirty="0">
                <a:solidFill>
                  <a:srgbClr val="272525"/>
                </a:solidFill>
                <a:latin typeface="Inter" pitchFamily="34" charset="0"/>
                <a:ea typeface="Inter" pitchFamily="34" charset="-122"/>
                <a:cs typeface="Inter" pitchFamily="34" charset="-120"/>
              </a:rPr>
              <a:t>ADR移動年計は2025年3月に94,688円でピークを迎えた後、夏〜秋にかけてやや下落し、2025年12月時点では92,154円と前年末よりわずかに上回る水準です。年間を通じて単価は大きくは伸びておらず、付加価値向上と価格転嫁のバランスが今後の課題となります。</a:t>
            </a:r>
            <a:endParaRPr lang="en-US" sz="135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spTree>
      <p:nvGrpSpPr>
        <p:cNvPr id="1" name=""/>
        <p:cNvGrpSpPr/>
        <p:nvPr/>
      </p:nvGrpSpPr>
      <p:grpSpPr>
        <a:xfrm>
          <a:off x="0" y="0"/>
          <a:ext cx="0" cy="0"/>
          <a:chOff x="0" y="0"/>
          <a:chExt cx="0" cy="0"/>
        </a:xfrm>
      </p:grpSpPr>
      <p:sp>
        <p:nvSpPr>
          <p:cNvPr id="2" name="Text 0"/>
          <p:cNvSpPr/>
          <p:nvPr/>
        </p:nvSpPr>
        <p:spPr>
          <a:xfrm>
            <a:off x="939522" y="934879"/>
            <a:ext cx="6080284" cy="545306"/>
          </a:xfrm>
          <a:prstGeom prst="rect">
            <a:avLst/>
          </a:prstGeom>
          <a:noFill/>
          <a:ln/>
        </p:spPr>
        <p:txBody>
          <a:bodyPr wrap="none" lIns="0" tIns="0" rIns="0" bIns="0" rtlCol="0" anchor="t"/>
          <a:lstStyle/>
          <a:p>
            <a:pPr algn="l" indent="0" marL="0">
              <a:lnSpc>
                <a:spcPts val="4250"/>
              </a:lnSpc>
              <a:buNone/>
            </a:pPr>
            <a:r>
              <a:rPr lang="en-US" sz="3400" b="1" dirty="0">
                <a:solidFill>
                  <a:srgbClr val="000000"/>
                </a:solidFill>
                <a:latin typeface="Inter Bold" pitchFamily="34" charset="0"/>
                <a:ea typeface="Inter Bold" pitchFamily="34" charset="-122"/>
                <a:cs typeface="Inter Bold" pitchFamily="34" charset="-120"/>
              </a:rPr>
              <a:t>RevPAR:移動年計(直近12か月)</a:t>
            </a:r>
            <a:endParaRPr lang="en-US" sz="3400" dirty="0"/>
          </a:p>
        </p:txBody>
      </p:sp>
      <p:sp>
        <p:nvSpPr>
          <p:cNvPr id="3" name="Text 1"/>
          <p:cNvSpPr/>
          <p:nvPr/>
        </p:nvSpPr>
        <p:spPr>
          <a:xfrm>
            <a:off x="939522" y="1706999"/>
            <a:ext cx="12751356" cy="230386"/>
          </a:xfrm>
          <a:prstGeom prst="rect">
            <a:avLst/>
          </a:prstGeom>
          <a:noFill/>
          <a:ln/>
        </p:spPr>
        <p:txBody>
          <a:bodyPr wrap="none" lIns="0" tIns="0" rIns="0" bIns="0" rtlCol="0" anchor="t"/>
          <a:lstStyle/>
          <a:p>
            <a:pPr algn="l" indent="0" marL="0">
              <a:lnSpc>
                <a:spcPts val="1800"/>
              </a:lnSpc>
              <a:buNone/>
            </a:pPr>
            <a:r>
              <a:rPr lang="en-US" sz="1350" dirty="0">
                <a:solidFill>
                  <a:srgbClr val="272525"/>
                </a:solidFill>
                <a:latin typeface="Inter" pitchFamily="34" charset="0"/>
                <a:ea typeface="Inter" pitchFamily="34" charset="-122"/>
                <a:cs typeface="Inter" pitchFamily="34" charset="-120"/>
              </a:rPr>
              <a:t>(単位:円)</a:t>
            </a:r>
            <a:endParaRPr lang="en-US" sz="1350" dirty="0"/>
          </a:p>
        </p:txBody>
      </p:sp>
      <p:pic>
        <p:nvPicPr>
          <p:cNvPr id="4" name="Image 0" descr="preencoded.png">    </p:cNvPr>
          <p:cNvPicPr>
            <a:picLocks noChangeAspect="1"/>
          </p:cNvPicPr>
          <p:nvPr/>
        </p:nvPicPr>
        <p:blipFill>
          <a:blip r:embed="rId1"/>
          <a:stretch>
            <a:fillRect/>
          </a:stretch>
        </p:blipFill>
        <p:spPr>
          <a:xfrm>
            <a:off x="939522" y="2064901"/>
            <a:ext cx="8288298" cy="4641413"/>
          </a:xfrm>
          <a:prstGeom prst="rect">
            <a:avLst/>
          </a:prstGeom>
        </p:spPr>
      </p:pic>
      <p:sp>
        <p:nvSpPr>
          <p:cNvPr id="5" name="Text 2"/>
          <p:cNvSpPr/>
          <p:nvPr/>
        </p:nvSpPr>
        <p:spPr>
          <a:xfrm>
            <a:off x="939522" y="6833830"/>
            <a:ext cx="12751356" cy="460772"/>
          </a:xfrm>
          <a:prstGeom prst="rect">
            <a:avLst/>
          </a:prstGeom>
          <a:noFill/>
          <a:ln/>
        </p:spPr>
        <p:txBody>
          <a:bodyPr wrap="square" lIns="0" tIns="0" rIns="0" bIns="0" rtlCol="0" anchor="t"/>
          <a:lstStyle/>
          <a:p>
            <a:pPr algn="l" indent="0" marL="0">
              <a:lnSpc>
                <a:spcPts val="1800"/>
              </a:lnSpc>
              <a:buNone/>
            </a:pPr>
            <a:r>
              <a:rPr lang="en-US" sz="1350" dirty="0">
                <a:solidFill>
                  <a:srgbClr val="272525"/>
                </a:solidFill>
                <a:latin typeface="Inter" pitchFamily="34" charset="0"/>
                <a:ea typeface="Inter" pitchFamily="34" charset="-122"/>
                <a:cs typeface="Inter" pitchFamily="34" charset="-120"/>
              </a:rPr>
              <a:t>RevPAR移動年計は2025年3月に49,425円でピークに達した後、48,000円前後までやや低下して推移し、2025年12月時点では47,836円となっています。OCC・ADRともに大きな上昇トレンドが見られないため、稼働・単価双方のテコ入れが今後の大幅な収益成長には必要です。</a:t>
            </a:r>
            <a:endParaRPr lang="en-US" sz="135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spTree>
      <p:nvGrpSpPr>
        <p:cNvPr id="1" name=""/>
        <p:cNvGrpSpPr/>
        <p:nvPr/>
      </p:nvGrpSpPr>
      <p:grpSpPr>
        <a:xfrm>
          <a:off x="0" y="0"/>
          <a:ext cx="0" cy="0"/>
          <a:chOff x="0" y="0"/>
          <a:chExt cx="0" cy="0"/>
        </a:xfrm>
      </p:grpSpPr>
      <p:sp>
        <p:nvSpPr>
          <p:cNvPr id="2" name="Text 0"/>
          <p:cNvSpPr/>
          <p:nvPr/>
        </p:nvSpPr>
        <p:spPr>
          <a:xfrm>
            <a:off x="939522" y="1123355"/>
            <a:ext cx="6711077" cy="838914"/>
          </a:xfrm>
          <a:prstGeom prst="rect">
            <a:avLst/>
          </a:prstGeom>
          <a:noFill/>
          <a:ln/>
        </p:spPr>
        <p:txBody>
          <a:bodyPr wrap="none" lIns="0" tIns="0" rIns="0" bIns="0" rtlCol="0" anchor="t"/>
          <a:lstStyle/>
          <a:p>
            <a:pPr algn="l" indent="0" marL="0">
              <a:lnSpc>
                <a:spcPts val="6600"/>
              </a:lnSpc>
              <a:buNone/>
            </a:pPr>
            <a:r>
              <a:rPr lang="en-US" sz="5250" b="1" dirty="0">
                <a:solidFill>
                  <a:srgbClr val="000000"/>
                </a:solidFill>
                <a:latin typeface="Inter Bold" pitchFamily="34" charset="0"/>
                <a:ea typeface="Inter Bold" pitchFamily="34" charset="-122"/>
                <a:cs typeface="Inter Bold" pitchFamily="34" charset="-120"/>
              </a:rPr>
              <a:t>今後の論点</a:t>
            </a:r>
            <a:endParaRPr lang="en-US" sz="5250" dirty="0"/>
          </a:p>
        </p:txBody>
      </p:sp>
      <p:sp>
        <p:nvSpPr>
          <p:cNvPr id="3" name="Text 1"/>
          <p:cNvSpPr/>
          <p:nvPr/>
        </p:nvSpPr>
        <p:spPr>
          <a:xfrm>
            <a:off x="939522" y="2069544"/>
            <a:ext cx="5368885" cy="671036"/>
          </a:xfrm>
          <a:prstGeom prst="rect">
            <a:avLst/>
          </a:prstGeom>
          <a:noFill/>
          <a:ln/>
        </p:spPr>
        <p:txBody>
          <a:bodyPr wrap="none" lIns="0" tIns="0" rIns="0" bIns="0" rtlCol="0" anchor="t"/>
          <a:lstStyle/>
          <a:p>
            <a:pPr algn="l" indent="0" marL="0">
              <a:lnSpc>
                <a:spcPts val="5250"/>
              </a:lnSpc>
              <a:buNone/>
            </a:pPr>
            <a:r>
              <a:rPr lang="en-US" sz="4200" b="1" dirty="0">
                <a:solidFill>
                  <a:srgbClr val="000000"/>
                </a:solidFill>
                <a:latin typeface="Inter Bold" pitchFamily="34" charset="0"/>
                <a:ea typeface="Inter Bold" pitchFamily="34" charset="-122"/>
                <a:cs typeface="Inter Bold" pitchFamily="34" charset="-120"/>
              </a:rPr>
              <a:t>次月への示唆</a:t>
            </a:r>
            <a:endParaRPr lang="en-US" sz="4200" dirty="0"/>
          </a:p>
        </p:txBody>
      </p:sp>
      <p:sp>
        <p:nvSpPr>
          <p:cNvPr id="4" name="Text 2"/>
          <p:cNvSpPr/>
          <p:nvPr/>
        </p:nvSpPr>
        <p:spPr>
          <a:xfrm>
            <a:off x="939522" y="3411617"/>
            <a:ext cx="3355538" cy="419338"/>
          </a:xfrm>
          <a:prstGeom prst="rect">
            <a:avLst/>
          </a:prstGeom>
          <a:noFill/>
          <a:ln/>
        </p:spPr>
        <p:txBody>
          <a:bodyPr wrap="none" lIns="0" tIns="0" rIns="0" bIns="0" rtlCol="0" anchor="t"/>
          <a:lstStyle/>
          <a:p>
            <a:pPr algn="l" indent="0" marL="0">
              <a:lnSpc>
                <a:spcPts val="3300"/>
              </a:lnSpc>
              <a:buNone/>
            </a:pPr>
            <a:r>
              <a:rPr lang="en-US" sz="2600" b="1" dirty="0">
                <a:solidFill>
                  <a:srgbClr val="000000"/>
                </a:solidFill>
                <a:latin typeface="Inter Bold" pitchFamily="34" charset="0"/>
                <a:ea typeface="Inter Bold" pitchFamily="34" charset="-122"/>
                <a:cs typeface="Inter Bold" pitchFamily="34" charset="-120"/>
              </a:rPr>
              <a:t>01</a:t>
            </a:r>
            <a:endParaRPr lang="en-US" sz="2600" dirty="0"/>
          </a:p>
        </p:txBody>
      </p:sp>
      <p:sp>
        <p:nvSpPr>
          <p:cNvPr id="5" name="Text 3"/>
          <p:cNvSpPr/>
          <p:nvPr/>
        </p:nvSpPr>
        <p:spPr>
          <a:xfrm>
            <a:off x="939522" y="4099322"/>
            <a:ext cx="3769162" cy="429578"/>
          </a:xfrm>
          <a:prstGeom prst="rect">
            <a:avLst/>
          </a:prstGeom>
          <a:noFill/>
          <a:ln/>
        </p:spPr>
        <p:txBody>
          <a:bodyPr wrap="none" lIns="0" tIns="0" rIns="0" bIns="0" rtlCol="0" anchor="t"/>
          <a:lstStyle/>
          <a:p>
            <a:pPr algn="l" indent="0" marL="0">
              <a:lnSpc>
                <a:spcPts val="3350"/>
              </a:lnSpc>
              <a:buNone/>
            </a:pPr>
            <a:r>
              <a:rPr lang="en-US" sz="2100" dirty="0">
                <a:solidFill>
                  <a:srgbClr val="272525"/>
                </a:solidFill>
                <a:latin typeface="Inter" pitchFamily="34" charset="0"/>
                <a:ea typeface="Inter" pitchFamily="34" charset="-122"/>
                <a:cs typeface="Inter" pitchFamily="34" charset="-120"/>
              </a:rPr>
              <a:t>料金設計と販売チャネル最適化</a:t>
            </a:r>
            <a:endParaRPr lang="en-US" sz="2100" dirty="0"/>
          </a:p>
        </p:txBody>
      </p:sp>
      <p:sp>
        <p:nvSpPr>
          <p:cNvPr id="6" name="Text 4"/>
          <p:cNvSpPr/>
          <p:nvPr/>
        </p:nvSpPr>
        <p:spPr>
          <a:xfrm>
            <a:off x="939522" y="4770477"/>
            <a:ext cx="3769162" cy="2147583"/>
          </a:xfrm>
          <a:prstGeom prst="rect">
            <a:avLst/>
          </a:prstGeom>
          <a:noFill/>
          <a:ln/>
        </p:spPr>
        <p:txBody>
          <a:bodyPr wrap="square" lIns="0" tIns="0" rIns="0" bIns="0" rtlCol="0" anchor="t"/>
          <a:lstStyle/>
          <a:p>
            <a:pPr algn="l" marL="342900" indent="-342900">
              <a:lnSpc>
                <a:spcPts val="3350"/>
              </a:lnSpc>
              <a:buSzPct val="100000"/>
              <a:buChar char="•"/>
            </a:pPr>
            <a:r>
              <a:rPr lang="en-US" sz="2100" dirty="0">
                <a:solidFill>
                  <a:srgbClr val="272525"/>
                </a:solidFill>
                <a:latin typeface="Inter" pitchFamily="34" charset="0"/>
                <a:ea typeface="Inter" pitchFamily="34" charset="-122"/>
                <a:cs typeface="Inter" pitchFamily="34" charset="-120"/>
              </a:rPr>
              <a:t>少人数・個人需要向けの高付加価値プラン強化</a:t>
            </a:r>
            <a:endParaRPr lang="en-US" sz="2100" dirty="0"/>
          </a:p>
          <a:p>
            <a:pPr algn="l" marL="342900" indent="-342900">
              <a:lnSpc>
                <a:spcPts val="3350"/>
              </a:lnSpc>
              <a:buSzPct val="100000"/>
              <a:buChar char="•"/>
            </a:pPr>
            <a:r>
              <a:rPr lang="en-US" sz="2100" dirty="0">
                <a:solidFill>
                  <a:srgbClr val="272525"/>
                </a:solidFill>
                <a:latin typeface="Inter" pitchFamily="34" charset="0"/>
                <a:ea typeface="Inter" pitchFamily="34" charset="-122"/>
                <a:cs typeface="Inter" pitchFamily="34" charset="-120"/>
              </a:rPr>
              <a:t>日別RevPAR最大化を図るダイナミックプライシング運用</a:t>
            </a:r>
            <a:endParaRPr lang="en-US" sz="2100" dirty="0"/>
          </a:p>
        </p:txBody>
      </p:sp>
      <p:sp>
        <p:nvSpPr>
          <p:cNvPr id="7" name="Text 5"/>
          <p:cNvSpPr/>
          <p:nvPr/>
        </p:nvSpPr>
        <p:spPr>
          <a:xfrm>
            <a:off x="5371148" y="3411617"/>
            <a:ext cx="3355538" cy="419338"/>
          </a:xfrm>
          <a:prstGeom prst="rect">
            <a:avLst/>
          </a:prstGeom>
          <a:noFill/>
          <a:ln/>
        </p:spPr>
        <p:txBody>
          <a:bodyPr wrap="none" lIns="0" tIns="0" rIns="0" bIns="0" rtlCol="0" anchor="t"/>
          <a:lstStyle/>
          <a:p>
            <a:pPr algn="l" indent="0" marL="0">
              <a:lnSpc>
                <a:spcPts val="3300"/>
              </a:lnSpc>
              <a:buNone/>
            </a:pPr>
            <a:r>
              <a:rPr lang="en-US" sz="2600" b="1" dirty="0">
                <a:solidFill>
                  <a:srgbClr val="000000"/>
                </a:solidFill>
                <a:latin typeface="Inter Bold" pitchFamily="34" charset="0"/>
                <a:ea typeface="Inter Bold" pitchFamily="34" charset="-122"/>
                <a:cs typeface="Inter Bold" pitchFamily="34" charset="-120"/>
              </a:rPr>
              <a:t>02</a:t>
            </a:r>
            <a:endParaRPr lang="en-US" sz="2600" dirty="0"/>
          </a:p>
        </p:txBody>
      </p:sp>
      <p:sp>
        <p:nvSpPr>
          <p:cNvPr id="8" name="Text 6"/>
          <p:cNvSpPr/>
          <p:nvPr/>
        </p:nvSpPr>
        <p:spPr>
          <a:xfrm>
            <a:off x="5371148" y="4099322"/>
            <a:ext cx="3769162" cy="429578"/>
          </a:xfrm>
          <a:prstGeom prst="rect">
            <a:avLst/>
          </a:prstGeom>
          <a:noFill/>
          <a:ln/>
        </p:spPr>
        <p:txBody>
          <a:bodyPr wrap="none" lIns="0" tIns="0" rIns="0" bIns="0" rtlCol="0" anchor="t"/>
          <a:lstStyle/>
          <a:p>
            <a:pPr algn="l" indent="0" marL="0">
              <a:lnSpc>
                <a:spcPts val="3350"/>
              </a:lnSpc>
              <a:buNone/>
            </a:pPr>
            <a:r>
              <a:rPr lang="en-US" sz="2100" dirty="0">
                <a:solidFill>
                  <a:srgbClr val="272525"/>
                </a:solidFill>
                <a:latin typeface="Inter" pitchFamily="34" charset="0"/>
                <a:ea typeface="Inter" pitchFamily="34" charset="-122"/>
                <a:cs typeface="Inter" pitchFamily="34" charset="-120"/>
              </a:rPr>
              <a:t>人数減少への対応と商品設計</a:t>
            </a:r>
            <a:endParaRPr lang="en-US" sz="2100" dirty="0"/>
          </a:p>
        </p:txBody>
      </p:sp>
      <p:sp>
        <p:nvSpPr>
          <p:cNvPr id="9" name="Text 7"/>
          <p:cNvSpPr/>
          <p:nvPr/>
        </p:nvSpPr>
        <p:spPr>
          <a:xfrm>
            <a:off x="5371148" y="4770477"/>
            <a:ext cx="3769162" cy="1718066"/>
          </a:xfrm>
          <a:prstGeom prst="rect">
            <a:avLst/>
          </a:prstGeom>
          <a:noFill/>
          <a:ln/>
        </p:spPr>
        <p:txBody>
          <a:bodyPr wrap="square" lIns="0" tIns="0" rIns="0" bIns="0" rtlCol="0" anchor="t"/>
          <a:lstStyle/>
          <a:p>
            <a:pPr algn="l" marL="342900" indent="-342900">
              <a:lnSpc>
                <a:spcPts val="3350"/>
              </a:lnSpc>
              <a:buSzPct val="100000"/>
              <a:buChar char="•"/>
            </a:pPr>
            <a:r>
              <a:rPr lang="en-US" sz="2100" dirty="0">
                <a:solidFill>
                  <a:srgbClr val="272525"/>
                </a:solidFill>
                <a:latin typeface="Inter" pitchFamily="34" charset="0"/>
                <a:ea typeface="Inter" pitchFamily="34" charset="-122"/>
                <a:cs typeface="Inter" pitchFamily="34" charset="-120"/>
              </a:rPr>
              <a:t>3名以上の多世代旅行を促進するプラン展開</a:t>
            </a:r>
            <a:endParaRPr lang="en-US" sz="2100" dirty="0"/>
          </a:p>
          <a:p>
            <a:pPr algn="l" marL="342900" indent="-342900">
              <a:lnSpc>
                <a:spcPts val="3350"/>
              </a:lnSpc>
              <a:buSzPct val="100000"/>
              <a:buChar char="•"/>
            </a:pPr>
            <a:r>
              <a:rPr lang="en-US" sz="2100" dirty="0">
                <a:solidFill>
                  <a:srgbClr val="272525"/>
                </a:solidFill>
                <a:latin typeface="Inter" pitchFamily="34" charset="0"/>
                <a:ea typeface="Inter" pitchFamily="34" charset="-122"/>
                <a:cs typeface="Inter" pitchFamily="34" charset="-120"/>
              </a:rPr>
              <a:t>少人数でも館内消費が増える体験商品の設計</a:t>
            </a:r>
            <a:endParaRPr lang="en-US" sz="2100" dirty="0"/>
          </a:p>
        </p:txBody>
      </p:sp>
      <p:sp>
        <p:nvSpPr>
          <p:cNvPr id="10" name="Text 8"/>
          <p:cNvSpPr/>
          <p:nvPr/>
        </p:nvSpPr>
        <p:spPr>
          <a:xfrm>
            <a:off x="9802773" y="3411617"/>
            <a:ext cx="3355538" cy="419338"/>
          </a:xfrm>
          <a:prstGeom prst="rect">
            <a:avLst/>
          </a:prstGeom>
          <a:noFill/>
          <a:ln/>
        </p:spPr>
        <p:txBody>
          <a:bodyPr wrap="none" lIns="0" tIns="0" rIns="0" bIns="0" rtlCol="0" anchor="t"/>
          <a:lstStyle/>
          <a:p>
            <a:pPr algn="l" indent="0" marL="0">
              <a:lnSpc>
                <a:spcPts val="3300"/>
              </a:lnSpc>
              <a:buNone/>
            </a:pPr>
            <a:r>
              <a:rPr lang="en-US" sz="2600" b="1" dirty="0">
                <a:solidFill>
                  <a:srgbClr val="000000"/>
                </a:solidFill>
                <a:latin typeface="Inter Bold" pitchFamily="34" charset="0"/>
                <a:ea typeface="Inter Bold" pitchFamily="34" charset="-122"/>
                <a:cs typeface="Inter Bold" pitchFamily="34" charset="-120"/>
              </a:rPr>
              <a:t>03</a:t>
            </a:r>
            <a:endParaRPr lang="en-US" sz="2600" dirty="0"/>
          </a:p>
        </p:txBody>
      </p:sp>
      <p:sp>
        <p:nvSpPr>
          <p:cNvPr id="11" name="Text 9"/>
          <p:cNvSpPr/>
          <p:nvPr/>
        </p:nvSpPr>
        <p:spPr>
          <a:xfrm>
            <a:off x="9802773" y="4099322"/>
            <a:ext cx="3903226" cy="429578"/>
          </a:xfrm>
          <a:prstGeom prst="rect">
            <a:avLst/>
          </a:prstGeom>
          <a:noFill/>
          <a:ln/>
        </p:spPr>
        <p:txBody>
          <a:bodyPr wrap="none" lIns="0" tIns="0" rIns="0" bIns="0" rtlCol="0" anchor="t"/>
          <a:lstStyle/>
          <a:p>
            <a:pPr algn="l" indent="0" marL="0">
              <a:lnSpc>
                <a:spcPts val="3350"/>
              </a:lnSpc>
              <a:buNone/>
            </a:pPr>
            <a:r>
              <a:rPr lang="en-US" sz="2100" dirty="0">
                <a:solidFill>
                  <a:srgbClr val="272525"/>
                </a:solidFill>
                <a:latin typeface="Inter" pitchFamily="34" charset="0"/>
                <a:ea typeface="Inter" pitchFamily="34" charset="-122"/>
                <a:cs typeface="Inter" pitchFamily="34" charset="-120"/>
              </a:rPr>
              <a:t>地域別マーケティング最適化</a:t>
            </a:r>
            <a:endParaRPr lang="en-US" sz="2100" dirty="0"/>
          </a:p>
        </p:txBody>
      </p:sp>
      <p:sp>
        <p:nvSpPr>
          <p:cNvPr id="12" name="Text 10"/>
          <p:cNvSpPr/>
          <p:nvPr/>
        </p:nvSpPr>
        <p:spPr>
          <a:xfrm>
            <a:off x="9802773" y="4770477"/>
            <a:ext cx="3903226" cy="1718066"/>
          </a:xfrm>
          <a:prstGeom prst="rect">
            <a:avLst/>
          </a:prstGeom>
          <a:noFill/>
          <a:ln/>
        </p:spPr>
        <p:txBody>
          <a:bodyPr wrap="square" lIns="0" tIns="0" rIns="0" bIns="0" rtlCol="0" anchor="t"/>
          <a:lstStyle/>
          <a:p>
            <a:pPr algn="l" marL="342900" indent="-342900">
              <a:lnSpc>
                <a:spcPts val="3350"/>
              </a:lnSpc>
              <a:buSzPct val="100000"/>
              <a:buChar char="•"/>
            </a:pPr>
            <a:r>
              <a:rPr lang="en-US" sz="2100" dirty="0">
                <a:solidFill>
                  <a:srgbClr val="272525"/>
                </a:solidFill>
                <a:latin typeface="Inter" pitchFamily="34" charset="0"/>
                <a:ea typeface="Inter" pitchFamily="34" charset="-122"/>
                <a:cs typeface="Inter" pitchFamily="34" charset="-120"/>
              </a:rPr>
              <a:t>北陸圏向け冬季需要の積極的取り込み</a:t>
            </a:r>
            <a:endParaRPr lang="en-US" sz="2100" dirty="0"/>
          </a:p>
          <a:p>
            <a:pPr algn="l" marL="342900" indent="-342900">
              <a:lnSpc>
                <a:spcPts val="3350"/>
              </a:lnSpc>
              <a:buSzPct val="100000"/>
              <a:buChar char="•"/>
            </a:pPr>
            <a:r>
              <a:rPr lang="en-US" sz="2100" dirty="0">
                <a:solidFill>
                  <a:srgbClr val="272525"/>
                </a:solidFill>
                <a:latin typeface="Inter" pitchFamily="34" charset="0"/>
                <a:ea typeface="Inter" pitchFamily="34" charset="-122"/>
                <a:cs typeface="Inter" pitchFamily="34" charset="-120"/>
              </a:rPr>
              <a:t>居住地データ取得精度向上と実態把握</a:t>
            </a:r>
            <a:endParaRPr lang="en-US" sz="2100" dirty="0"/>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ummary_20260130_160536.jpg"/>
          <p:cNvPicPr>
            <a:picLocks noChangeAspect="1"/>
          </p:cNvPicPr>
          <p:nvPr/>
        </p:nvPicPr>
        <p:blipFill>
          <a:blip r:embed="rId2"/>
          <a:stretch>
            <a:fillRect/>
          </a:stretch>
        </p:blipFill>
        <p:spPr>
          <a:xfrm>
            <a:off x="1828800" y="0"/>
            <a:ext cx="10972800" cy="82296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936069" y="743307"/>
            <a:ext cx="3656290" cy="417909"/>
          </a:xfrm>
          <a:prstGeom prst="rect">
            <a:avLst/>
          </a:prstGeom>
          <a:noFill/>
          <a:ln/>
        </p:spPr>
        <p:txBody>
          <a:bodyPr wrap="none" lIns="0" tIns="0" rIns="0" bIns="0" rtlCol="0" anchor="t"/>
          <a:lstStyle/>
          <a:p>
            <a:pPr algn="l" indent="0" marL="0">
              <a:lnSpc>
                <a:spcPts val="3250"/>
              </a:lnSpc>
              <a:buNone/>
            </a:pPr>
            <a:r>
              <a:rPr lang="en-US" sz="2600" b="1" dirty="0">
                <a:solidFill>
                  <a:srgbClr val="000000"/>
                </a:solidFill>
                <a:latin typeface="Inter Bold" pitchFamily="34" charset="0"/>
                <a:ea typeface="Inter Bold" pitchFamily="34" charset="-122"/>
                <a:cs typeface="Inter Bold" pitchFamily="34" charset="-120"/>
              </a:rPr>
              <a:t>エグゼクティブサマリー</a:t>
            </a:r>
            <a:endParaRPr lang="en-US" sz="2600" dirty="0"/>
          </a:p>
        </p:txBody>
      </p:sp>
      <p:sp>
        <p:nvSpPr>
          <p:cNvPr id="3" name="Text 1"/>
          <p:cNvSpPr/>
          <p:nvPr/>
        </p:nvSpPr>
        <p:spPr>
          <a:xfrm>
            <a:off x="936069" y="1267778"/>
            <a:ext cx="6361628" cy="668655"/>
          </a:xfrm>
          <a:prstGeom prst="rect">
            <a:avLst/>
          </a:prstGeom>
          <a:noFill/>
          <a:ln/>
        </p:spPr>
        <p:txBody>
          <a:bodyPr wrap="none" lIns="0" tIns="0" rIns="0" bIns="0" rtlCol="0" anchor="t"/>
          <a:lstStyle/>
          <a:p>
            <a:pPr algn="l" indent="0" marL="0">
              <a:lnSpc>
                <a:spcPts val="5250"/>
              </a:lnSpc>
              <a:buNone/>
            </a:pPr>
            <a:r>
              <a:rPr lang="en-US" sz="4200" b="1" dirty="0">
                <a:solidFill>
                  <a:srgbClr val="4950BC"/>
                </a:solidFill>
                <a:latin typeface="Inter Bold" pitchFamily="34" charset="0"/>
                <a:ea typeface="Inter Bold" pitchFamily="34" charset="-122"/>
                <a:cs typeface="Inter Bold" pitchFamily="34" charset="-120"/>
              </a:rPr>
              <a:t>総売上:前年同月比 +3.4%</a:t>
            </a:r>
            <a:endParaRPr lang="en-US" sz="4200" dirty="0"/>
          </a:p>
        </p:txBody>
      </p:sp>
      <p:sp>
        <p:nvSpPr>
          <p:cNvPr id="4" name="Text 2"/>
          <p:cNvSpPr/>
          <p:nvPr/>
        </p:nvSpPr>
        <p:spPr>
          <a:xfrm>
            <a:off x="936069" y="2602587"/>
            <a:ext cx="3343156" cy="417909"/>
          </a:xfrm>
          <a:prstGeom prst="rect">
            <a:avLst/>
          </a:prstGeom>
          <a:noFill/>
          <a:ln/>
        </p:spPr>
        <p:txBody>
          <a:bodyPr wrap="none" lIns="0" tIns="0" rIns="0" bIns="0" rtlCol="0" anchor="t"/>
          <a:lstStyle/>
          <a:p>
            <a:pPr algn="l" indent="0" marL="0">
              <a:lnSpc>
                <a:spcPts val="3250"/>
              </a:lnSpc>
              <a:buNone/>
            </a:pPr>
            <a:r>
              <a:rPr lang="en-US" sz="2600" b="1" dirty="0">
                <a:solidFill>
                  <a:srgbClr val="000000"/>
                </a:solidFill>
                <a:latin typeface="Inter Bold" pitchFamily="34" charset="0"/>
                <a:ea typeface="Inter Bold" pitchFamily="34" charset="-122"/>
                <a:cs typeface="Inter Bold" pitchFamily="34" charset="-120"/>
              </a:rPr>
              <a:t>成長の主因:</a:t>
            </a:r>
            <a:endParaRPr lang="en-US" sz="2600" dirty="0"/>
          </a:p>
        </p:txBody>
      </p:sp>
      <p:sp>
        <p:nvSpPr>
          <p:cNvPr id="5" name="Text 3"/>
          <p:cNvSpPr/>
          <p:nvPr/>
        </p:nvSpPr>
        <p:spPr>
          <a:xfrm>
            <a:off x="936069" y="3286958"/>
            <a:ext cx="6052899" cy="854284"/>
          </a:xfrm>
          <a:prstGeom prst="rect">
            <a:avLst/>
          </a:prstGeom>
          <a:noFill/>
          <a:ln/>
        </p:spPr>
        <p:txBody>
          <a:bodyPr wrap="square" lIns="0" tIns="0" rIns="0" bIns="0" rtlCol="0" anchor="t"/>
          <a:lstStyle/>
          <a:p>
            <a:pPr algn="l" marL="342900" indent="-342900">
              <a:lnSpc>
                <a:spcPts val="3350"/>
              </a:lnSpc>
              <a:buSzPct val="100000"/>
              <a:buChar char="•"/>
            </a:pPr>
            <a:r>
              <a:rPr lang="en-US" sz="2100" dirty="0">
                <a:solidFill>
                  <a:srgbClr val="272525"/>
                </a:solidFill>
                <a:latin typeface="Inter" pitchFamily="34" charset="0"/>
                <a:ea typeface="Inter" pitchFamily="34" charset="-122"/>
                <a:cs typeface="Inter" pitchFamily="34" charset="-120"/>
              </a:rPr>
              <a:t>ADRが+2.2%上昇し111,207円に</a:t>
            </a:r>
            <a:endParaRPr lang="en-US" sz="2100" dirty="0"/>
          </a:p>
          <a:p>
            <a:pPr algn="l" marL="342900" indent="-342900">
              <a:lnSpc>
                <a:spcPts val="3350"/>
              </a:lnSpc>
              <a:buSzPct val="100000"/>
              <a:buChar char="•"/>
            </a:pPr>
            <a:r>
              <a:rPr lang="en-US" sz="2100" dirty="0">
                <a:solidFill>
                  <a:srgbClr val="272525"/>
                </a:solidFill>
                <a:latin typeface="Inter" pitchFamily="34" charset="0"/>
                <a:ea typeface="Inter" pitchFamily="34" charset="-122"/>
                <a:cs typeface="Inter" pitchFamily="34" charset="-120"/>
              </a:rPr>
              <a:t>泊数が+4.1%増加し収益基盤を強化</a:t>
            </a:r>
            <a:endParaRPr lang="en-US" sz="2100" dirty="0"/>
          </a:p>
        </p:txBody>
      </p:sp>
      <p:sp>
        <p:nvSpPr>
          <p:cNvPr id="6" name="Text 4"/>
          <p:cNvSpPr/>
          <p:nvPr/>
        </p:nvSpPr>
        <p:spPr>
          <a:xfrm>
            <a:off x="7649051" y="2602587"/>
            <a:ext cx="3343156" cy="417909"/>
          </a:xfrm>
          <a:prstGeom prst="rect">
            <a:avLst/>
          </a:prstGeom>
          <a:noFill/>
          <a:ln/>
        </p:spPr>
        <p:txBody>
          <a:bodyPr wrap="none" lIns="0" tIns="0" rIns="0" bIns="0" rtlCol="0" anchor="t"/>
          <a:lstStyle/>
          <a:p>
            <a:pPr algn="l" indent="0" marL="0">
              <a:lnSpc>
                <a:spcPts val="3250"/>
              </a:lnSpc>
              <a:buNone/>
            </a:pPr>
            <a:r>
              <a:rPr lang="en-US" sz="2600" b="1" dirty="0">
                <a:solidFill>
                  <a:srgbClr val="000000"/>
                </a:solidFill>
                <a:latin typeface="Inter Bold" pitchFamily="34" charset="0"/>
                <a:ea typeface="Inter Bold" pitchFamily="34" charset="-122"/>
                <a:cs typeface="Inter Bold" pitchFamily="34" charset="-120"/>
              </a:rPr>
              <a:t>数量面の回復:</a:t>
            </a:r>
            <a:endParaRPr lang="en-US" sz="2600" dirty="0"/>
          </a:p>
        </p:txBody>
      </p:sp>
      <p:sp>
        <p:nvSpPr>
          <p:cNvPr id="7" name="Text 5"/>
          <p:cNvSpPr/>
          <p:nvPr/>
        </p:nvSpPr>
        <p:spPr>
          <a:xfrm>
            <a:off x="7649051" y="3286958"/>
            <a:ext cx="6052899" cy="854284"/>
          </a:xfrm>
          <a:prstGeom prst="rect">
            <a:avLst/>
          </a:prstGeom>
          <a:noFill/>
          <a:ln/>
        </p:spPr>
        <p:txBody>
          <a:bodyPr wrap="square" lIns="0" tIns="0" rIns="0" bIns="0" rtlCol="0" anchor="t"/>
          <a:lstStyle/>
          <a:p>
            <a:pPr algn="l" marL="342900" indent="-342900">
              <a:lnSpc>
                <a:spcPts val="3350"/>
              </a:lnSpc>
              <a:buSzPct val="100000"/>
              <a:buChar char="•"/>
            </a:pPr>
            <a:r>
              <a:rPr lang="en-US" sz="2100" dirty="0">
                <a:solidFill>
                  <a:srgbClr val="272525"/>
                </a:solidFill>
                <a:latin typeface="Inter" pitchFamily="34" charset="0"/>
                <a:ea typeface="Inter" pitchFamily="34" charset="-122"/>
                <a:cs typeface="Inter" pitchFamily="34" charset="-120"/>
              </a:rPr>
              <a:t>予約件数+3.4%、室数+1.2%と堅調</a:t>
            </a:r>
            <a:endParaRPr lang="en-US" sz="2100" dirty="0"/>
          </a:p>
          <a:p>
            <a:pPr algn="l" marL="342900" indent="-342900">
              <a:lnSpc>
                <a:spcPts val="3350"/>
              </a:lnSpc>
              <a:buSzPct val="100000"/>
              <a:buChar char="•"/>
            </a:pPr>
            <a:r>
              <a:rPr lang="en-US" sz="2100" dirty="0">
                <a:solidFill>
                  <a:srgbClr val="272525"/>
                </a:solidFill>
                <a:latin typeface="Inter" pitchFamily="34" charset="0"/>
                <a:ea typeface="Inter" pitchFamily="34" charset="-122"/>
                <a:cs typeface="Inter" pitchFamily="34" charset="-120"/>
              </a:rPr>
              <a:t>人泊は-1.2%と減少、少人数需要へシフト</a:t>
            </a:r>
            <a:endParaRPr lang="en-US" sz="2100" dirty="0"/>
          </a:p>
        </p:txBody>
      </p:sp>
      <p:sp>
        <p:nvSpPr>
          <p:cNvPr id="8" name="Shape 6"/>
          <p:cNvSpPr/>
          <p:nvPr/>
        </p:nvSpPr>
        <p:spPr>
          <a:xfrm>
            <a:off x="936069" y="4574949"/>
            <a:ext cx="12758261" cy="40958"/>
          </a:xfrm>
          <a:prstGeom prst="rect">
            <a:avLst/>
          </a:prstGeom>
          <a:solidFill>
            <a:srgbClr val="272525">
              <a:alpha val="50000"/>
            </a:srgbClr>
          </a:solidFill>
          <a:ln/>
        </p:spPr>
      </p:sp>
      <p:sp>
        <p:nvSpPr>
          <p:cNvPr id="9" name="Text 7"/>
          <p:cNvSpPr/>
          <p:nvPr/>
        </p:nvSpPr>
        <p:spPr>
          <a:xfrm>
            <a:off x="936069" y="5015530"/>
            <a:ext cx="3343156" cy="417909"/>
          </a:xfrm>
          <a:prstGeom prst="rect">
            <a:avLst/>
          </a:prstGeom>
          <a:noFill/>
          <a:ln/>
        </p:spPr>
        <p:txBody>
          <a:bodyPr wrap="none" lIns="0" tIns="0" rIns="0" bIns="0" rtlCol="0" anchor="t"/>
          <a:lstStyle/>
          <a:p>
            <a:pPr algn="l" indent="0" marL="0">
              <a:lnSpc>
                <a:spcPts val="3250"/>
              </a:lnSpc>
              <a:buNone/>
            </a:pPr>
            <a:r>
              <a:rPr lang="en-US" sz="2600" b="1" dirty="0">
                <a:solidFill>
                  <a:srgbClr val="000000"/>
                </a:solidFill>
                <a:latin typeface="Inter Bold" pitchFamily="34" charset="0"/>
                <a:ea typeface="Inter Bold" pitchFamily="34" charset="-122"/>
                <a:cs typeface="Inter Bold" pitchFamily="34" charset="-120"/>
              </a:rPr>
              <a:t>総括(要点)</a:t>
            </a:r>
            <a:endParaRPr lang="en-US" sz="2600" dirty="0"/>
          </a:p>
        </p:txBody>
      </p:sp>
      <p:sp>
        <p:nvSpPr>
          <p:cNvPr id="10" name="Text 8"/>
          <p:cNvSpPr/>
          <p:nvPr/>
        </p:nvSpPr>
        <p:spPr>
          <a:xfrm>
            <a:off x="936069" y="5833132"/>
            <a:ext cx="12758261" cy="1281426"/>
          </a:xfrm>
          <a:prstGeom prst="rect">
            <a:avLst/>
          </a:prstGeom>
          <a:noFill/>
          <a:ln/>
        </p:spPr>
        <p:txBody>
          <a:bodyPr wrap="square" lIns="0" tIns="0" rIns="0" bIns="0" rtlCol="0" anchor="t"/>
          <a:lstStyle/>
          <a:p>
            <a:pPr algn="l" marL="342900" indent="-342900">
              <a:lnSpc>
                <a:spcPts val="3350"/>
              </a:lnSpc>
              <a:buSzPct val="100000"/>
              <a:buChar char="•"/>
            </a:pPr>
            <a:r>
              <a:rPr lang="en-US" sz="2100" dirty="0">
                <a:solidFill>
                  <a:srgbClr val="272525"/>
                </a:solidFill>
                <a:latin typeface="Inter" pitchFamily="34" charset="0"/>
                <a:ea typeface="Inter" pitchFamily="34" charset="-122"/>
                <a:cs typeface="Inter" pitchFamily="34" charset="-120"/>
              </a:rPr>
              <a:t>総売上は1,061,472,782円で前年同月比+3.4%とプラス成長を確保</a:t>
            </a:r>
            <a:endParaRPr lang="en-US" sz="2100" dirty="0"/>
          </a:p>
          <a:p>
            <a:pPr algn="l" marL="342900" indent="-342900">
              <a:lnSpc>
                <a:spcPts val="3350"/>
              </a:lnSpc>
              <a:buSzPct val="100000"/>
              <a:buChar char="•"/>
            </a:pPr>
            <a:r>
              <a:rPr lang="en-US" sz="2100" dirty="0">
                <a:solidFill>
                  <a:srgbClr val="272525"/>
                </a:solidFill>
                <a:latin typeface="Inter" pitchFamily="34" charset="0"/>
                <a:ea typeface="Inter" pitchFamily="34" charset="-122"/>
                <a:cs typeface="Inter" pitchFamily="34" charset="-120"/>
              </a:rPr>
              <a:t>OCCは53.5%(+1.3%)と小幅改善、RevPARは59,446円(+3.4%)と収益性指標は堅調</a:t>
            </a:r>
            <a:endParaRPr lang="en-US" sz="2100" dirty="0"/>
          </a:p>
          <a:p>
            <a:pPr algn="l" marL="342900" indent="-342900">
              <a:lnSpc>
                <a:spcPts val="3350"/>
              </a:lnSpc>
              <a:buSzPct val="100000"/>
              <a:buChar char="•"/>
            </a:pPr>
            <a:r>
              <a:rPr lang="en-US" sz="2100" dirty="0">
                <a:solidFill>
                  <a:srgbClr val="272525"/>
                </a:solidFill>
                <a:latin typeface="Inter" pitchFamily="34" charset="0"/>
                <a:ea typeface="Inter" pitchFamily="34" charset="-122"/>
                <a:cs typeface="Inter" pitchFamily="34" charset="-120"/>
              </a:rPr>
              <a:t>大きな集客増ではなく、単価と泊数の増加で収益性を高めた月と評価</a:t>
            </a:r>
            <a:endParaRPr lang="en-US" sz="2100" dirty="0"/>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detail_20260130_160558.jpg"/>
          <p:cNvPicPr>
            <a:picLocks noChangeAspect="1"/>
          </p:cNvPicPr>
          <p:nvPr/>
        </p:nvPicPr>
        <p:blipFill>
          <a:blip r:embed="rId2"/>
          <a:stretch>
            <a:fillRect/>
          </a:stretch>
        </p:blipFill>
        <p:spPr>
          <a:xfrm>
            <a:off x="1828800" y="0"/>
            <a:ext cx="10972800" cy="8229600"/>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detail_region_20260130_160623.jpg"/>
          <p:cNvPicPr>
            <a:picLocks noChangeAspect="1"/>
          </p:cNvPicPr>
          <p:nvPr/>
        </p:nvPicPr>
        <p:blipFill>
          <a:blip r:embed="rId2"/>
          <a:stretch>
            <a:fillRect/>
          </a:stretch>
        </p:blipFill>
        <p:spPr>
          <a:xfrm>
            <a:off x="1828800" y="0"/>
            <a:ext cx="10972800" cy="8229600"/>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mat_amount_20260130_160643.jpg"/>
          <p:cNvPicPr>
            <a:picLocks noChangeAspect="1"/>
          </p:cNvPicPr>
          <p:nvPr/>
        </p:nvPicPr>
        <p:blipFill>
          <a:blip r:embed="rId2"/>
          <a:stretch>
            <a:fillRect/>
          </a:stretch>
        </p:blipFill>
        <p:spPr>
          <a:xfrm>
            <a:off x="1828800" y="0"/>
            <a:ext cx="10972800" cy="8229600"/>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mat_occ_20260130_160703.jpg"/>
          <p:cNvPicPr>
            <a:picLocks noChangeAspect="1"/>
          </p:cNvPicPr>
          <p:nvPr/>
        </p:nvPicPr>
        <p:blipFill>
          <a:blip r:embed="rId2"/>
          <a:stretch>
            <a:fillRect/>
          </a:stretch>
        </p:blipFill>
        <p:spPr>
          <a:xfrm>
            <a:off x="1828800" y="0"/>
            <a:ext cx="10972800" cy="8229600"/>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mat_adr_20260130_160726.jpg"/>
          <p:cNvPicPr>
            <a:picLocks noChangeAspect="1"/>
          </p:cNvPicPr>
          <p:nvPr/>
        </p:nvPicPr>
        <p:blipFill>
          <a:blip r:embed="rId2"/>
          <a:stretch>
            <a:fillRect/>
          </a:stretch>
        </p:blipFill>
        <p:spPr>
          <a:xfrm>
            <a:off x="1828800" y="0"/>
            <a:ext cx="10972800" cy="8229600"/>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mat_revpar_20260130_160747.jpg"/>
          <p:cNvPicPr>
            <a:picLocks noChangeAspect="1"/>
          </p:cNvPicPr>
          <p:nvPr/>
        </p:nvPicPr>
        <p:blipFill>
          <a:blip r:embed="rId2"/>
          <a:stretch>
            <a:fillRect/>
          </a:stretch>
        </p:blipFill>
        <p:spPr>
          <a:xfrm>
            <a:off x="1828800" y="0"/>
            <a:ext cx="10972800" cy="8229600"/>
          </a:xfrm>
          <a:prstGeom prst="rect">
            <a:avLst/>
          </a:prstGeom>
        </p:spPr>
      </p:pic>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monthly_amount_20260130_160807.jpg"/>
          <p:cNvPicPr>
            <a:picLocks noChangeAspect="1"/>
          </p:cNvPicPr>
          <p:nvPr/>
        </p:nvPicPr>
        <p:blipFill>
          <a:blip r:embed="rId2"/>
          <a:stretch>
            <a:fillRect/>
          </a:stretch>
        </p:blipFill>
        <p:spPr>
          <a:xfrm>
            <a:off x="1828800" y="0"/>
            <a:ext cx="10972800" cy="8229600"/>
          </a:xfrm>
          <a:prstGeom prst="rect">
            <a:avLst/>
          </a:prstGeom>
        </p:spPr>
      </p:pic>
    </p:spTree>
  </p:cSld>
  <p:clrMapOvr>
    <a:masterClrMapping/>
  </p:clrMapOvr>
</p:sld>
</file>

<file path=ppt/slides/slide2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monthly_occ_20260130_160827.jpg"/>
          <p:cNvPicPr>
            <a:picLocks noChangeAspect="1"/>
          </p:cNvPicPr>
          <p:nvPr/>
        </p:nvPicPr>
        <p:blipFill>
          <a:blip r:embed="rId2"/>
          <a:stretch>
            <a:fillRect/>
          </a:stretch>
        </p:blipFill>
        <p:spPr>
          <a:xfrm>
            <a:off x="1828800" y="0"/>
            <a:ext cx="10972800" cy="8229600"/>
          </a:xfrm>
          <a:prstGeom prst="rect">
            <a:avLst/>
          </a:prstGeom>
        </p:spPr>
      </p:pic>
    </p:spTree>
  </p:cSld>
  <p:clrMapOvr>
    <a:masterClrMapping/>
  </p:clrMapOvr>
</p:sld>
</file>

<file path=ppt/slides/slide2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monthly_adr_20260130_160848.jpg"/>
          <p:cNvPicPr>
            <a:picLocks noChangeAspect="1"/>
          </p:cNvPicPr>
          <p:nvPr/>
        </p:nvPicPr>
        <p:blipFill>
          <a:blip r:embed="rId2"/>
          <a:stretch>
            <a:fillRect/>
          </a:stretch>
        </p:blipFill>
        <p:spPr>
          <a:xfrm>
            <a:off x="1828800" y="0"/>
            <a:ext cx="10972800" cy="8229600"/>
          </a:xfrm>
          <a:prstGeom prst="rect">
            <a:avLst/>
          </a:prstGeom>
        </p:spPr>
      </p:pic>
    </p:spTree>
  </p:cSld>
  <p:clrMapOvr>
    <a:masterClrMapping/>
  </p:clrMapOvr>
</p:sld>
</file>

<file path=ppt/slides/slide2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monthly_revpar_20260130_160909.jpg"/>
          <p:cNvPicPr>
            <a:picLocks noChangeAspect="1"/>
          </p:cNvPicPr>
          <p:nvPr/>
        </p:nvPicPr>
        <p:blipFill>
          <a:blip r:embed="rId2"/>
          <a:stretch>
            <a:fillRect/>
          </a:stretch>
        </p:blipFill>
        <p:spPr>
          <a:xfrm>
            <a:off x="1828800" y="0"/>
            <a:ext cx="10972800" cy="82296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939522" y="753785"/>
            <a:ext cx="8062317" cy="712946"/>
          </a:xfrm>
          <a:prstGeom prst="rect">
            <a:avLst/>
          </a:prstGeom>
          <a:noFill/>
          <a:ln/>
        </p:spPr>
        <p:txBody>
          <a:bodyPr wrap="none" lIns="0" tIns="0" rIns="0" bIns="0" rtlCol="0" anchor="t"/>
          <a:lstStyle/>
          <a:p>
            <a:pPr algn="l" indent="0" marL="0">
              <a:lnSpc>
                <a:spcPts val="5600"/>
              </a:lnSpc>
              <a:buNone/>
            </a:pPr>
            <a:r>
              <a:rPr lang="en-US" sz="4450" b="1" dirty="0">
                <a:solidFill>
                  <a:srgbClr val="000000"/>
                </a:solidFill>
                <a:latin typeface="Inter Bold" pitchFamily="34" charset="0"/>
                <a:ea typeface="Inter Bold" pitchFamily="34" charset="-122"/>
                <a:cs typeface="Inter Bold" pitchFamily="34" charset="-120"/>
              </a:rPr>
              <a:t>① 組合データ(10施設)KPI分析</a:t>
            </a:r>
            <a:endParaRPr lang="en-US" sz="4450" dirty="0"/>
          </a:p>
        </p:txBody>
      </p:sp>
      <p:sp>
        <p:nvSpPr>
          <p:cNvPr id="3" name="Text 1"/>
          <p:cNvSpPr/>
          <p:nvPr/>
        </p:nvSpPr>
        <p:spPr>
          <a:xfrm>
            <a:off x="939522" y="1544241"/>
            <a:ext cx="2852142" cy="356592"/>
          </a:xfrm>
          <a:prstGeom prst="rect">
            <a:avLst/>
          </a:prstGeom>
          <a:noFill/>
          <a:ln/>
        </p:spPr>
        <p:txBody>
          <a:bodyPr wrap="none" lIns="0" tIns="0" rIns="0" bIns="0" rtlCol="0" anchor="t"/>
          <a:lstStyle/>
          <a:p>
            <a:pPr algn="l" indent="0" marL="0">
              <a:lnSpc>
                <a:spcPts val="2800"/>
              </a:lnSpc>
              <a:buNone/>
            </a:pPr>
            <a:r>
              <a:rPr lang="en-US" sz="2200" b="1" dirty="0">
                <a:solidFill>
                  <a:srgbClr val="000000"/>
                </a:solidFill>
                <a:latin typeface="Inter Bold" pitchFamily="34" charset="0"/>
                <a:ea typeface="Inter Bold" pitchFamily="34" charset="-122"/>
                <a:cs typeface="Inter Bold" pitchFamily="34" charset="-120"/>
              </a:rPr>
              <a:t>前年同月比較</a:t>
            </a:r>
            <a:endParaRPr lang="en-US" sz="2200" dirty="0"/>
          </a:p>
        </p:txBody>
      </p:sp>
      <p:sp>
        <p:nvSpPr>
          <p:cNvPr id="4" name="Shape 2"/>
          <p:cNvSpPr/>
          <p:nvPr/>
        </p:nvSpPr>
        <p:spPr>
          <a:xfrm>
            <a:off x="939522" y="2191703"/>
            <a:ext cx="12751356" cy="5284113"/>
          </a:xfrm>
          <a:prstGeom prst="roundRect">
            <a:avLst>
              <a:gd name="adj" fmla="val 1814"/>
            </a:avLst>
          </a:prstGeom>
          <a:noFill/>
          <a:ln w="7620">
            <a:solidFill>
              <a:srgbClr val="000000">
                <a:alpha val="8000"/>
              </a:srgbClr>
            </a:solidFill>
            <a:prstDash val="solid"/>
          </a:ln>
        </p:spPr>
      </p:sp>
      <p:sp>
        <p:nvSpPr>
          <p:cNvPr id="5" name="Shape 3"/>
          <p:cNvSpPr/>
          <p:nvPr/>
        </p:nvSpPr>
        <p:spPr>
          <a:xfrm>
            <a:off x="947142" y="2199323"/>
            <a:ext cx="12736116" cy="585430"/>
          </a:xfrm>
          <a:prstGeom prst="rect">
            <a:avLst/>
          </a:prstGeom>
          <a:solidFill>
            <a:srgbClr val="FFFFFF">
              <a:alpha val="4000"/>
            </a:srgbClr>
          </a:solidFill>
          <a:ln/>
        </p:spPr>
      </p:sp>
      <p:sp>
        <p:nvSpPr>
          <p:cNvPr id="6" name="Text 4"/>
          <p:cNvSpPr/>
          <p:nvPr/>
        </p:nvSpPr>
        <p:spPr>
          <a:xfrm>
            <a:off x="1175504" y="2323267"/>
            <a:ext cx="2723912" cy="337542"/>
          </a:xfrm>
          <a:prstGeom prst="rect">
            <a:avLst/>
          </a:prstGeom>
          <a:noFill/>
          <a:ln/>
        </p:spPr>
        <p:txBody>
          <a:bodyPr wrap="none" lIns="0" tIns="0" rIns="0" bIns="0" rtlCol="0" anchor="t"/>
          <a:lstStyle/>
          <a:p>
            <a:pPr algn="l" indent="0" marL="0">
              <a:lnSpc>
                <a:spcPts val="2650"/>
              </a:lnSpc>
              <a:buNone/>
            </a:pPr>
            <a:r>
              <a:rPr lang="en-US" sz="1750" b="1" dirty="0">
                <a:solidFill>
                  <a:srgbClr val="272525"/>
                </a:solidFill>
                <a:latin typeface="Inter" pitchFamily="34" charset="0"/>
                <a:ea typeface="Inter" pitchFamily="34" charset="-122"/>
                <a:cs typeface="Inter" pitchFamily="34" charset="-120"/>
              </a:rPr>
              <a:t>指標</a:t>
            </a:r>
            <a:endParaRPr lang="en-US" sz="1750" dirty="0"/>
          </a:p>
        </p:txBody>
      </p:sp>
      <p:sp>
        <p:nvSpPr>
          <p:cNvPr id="7" name="Text 5"/>
          <p:cNvSpPr/>
          <p:nvPr/>
        </p:nvSpPr>
        <p:spPr>
          <a:xfrm>
            <a:off x="4363283" y="2323267"/>
            <a:ext cx="2720102" cy="337542"/>
          </a:xfrm>
          <a:prstGeom prst="rect">
            <a:avLst/>
          </a:prstGeom>
          <a:noFill/>
          <a:ln/>
        </p:spPr>
        <p:txBody>
          <a:bodyPr wrap="none" lIns="0" tIns="0" rIns="0" bIns="0" rtlCol="0" anchor="t"/>
          <a:lstStyle/>
          <a:p>
            <a:pPr algn="l" indent="0" marL="0">
              <a:lnSpc>
                <a:spcPts val="2650"/>
              </a:lnSpc>
              <a:buNone/>
            </a:pPr>
            <a:r>
              <a:rPr lang="en-US" sz="1750" b="1" dirty="0">
                <a:solidFill>
                  <a:srgbClr val="272525"/>
                </a:solidFill>
                <a:latin typeface="Inter" pitchFamily="34" charset="0"/>
                <a:ea typeface="Inter" pitchFamily="34" charset="-122"/>
                <a:cs typeface="Inter" pitchFamily="34" charset="-120"/>
              </a:rPr>
              <a:t>2024年12月</a:t>
            </a:r>
            <a:endParaRPr lang="en-US" sz="1750" dirty="0"/>
          </a:p>
        </p:txBody>
      </p:sp>
      <p:sp>
        <p:nvSpPr>
          <p:cNvPr id="8" name="Text 6"/>
          <p:cNvSpPr/>
          <p:nvPr/>
        </p:nvSpPr>
        <p:spPr>
          <a:xfrm>
            <a:off x="7547253" y="2323267"/>
            <a:ext cx="2720102" cy="337542"/>
          </a:xfrm>
          <a:prstGeom prst="rect">
            <a:avLst/>
          </a:prstGeom>
          <a:noFill/>
          <a:ln/>
        </p:spPr>
        <p:txBody>
          <a:bodyPr wrap="none" lIns="0" tIns="0" rIns="0" bIns="0" rtlCol="0" anchor="t"/>
          <a:lstStyle/>
          <a:p>
            <a:pPr algn="l" indent="0" marL="0">
              <a:lnSpc>
                <a:spcPts val="2650"/>
              </a:lnSpc>
              <a:buNone/>
            </a:pPr>
            <a:r>
              <a:rPr lang="en-US" sz="1750" b="1" dirty="0">
                <a:solidFill>
                  <a:srgbClr val="272525"/>
                </a:solidFill>
                <a:latin typeface="Inter" pitchFamily="34" charset="0"/>
                <a:ea typeface="Inter" pitchFamily="34" charset="-122"/>
                <a:cs typeface="Inter" pitchFamily="34" charset="-120"/>
              </a:rPr>
              <a:t>2025年12月</a:t>
            </a:r>
            <a:endParaRPr lang="en-US" sz="1750" dirty="0"/>
          </a:p>
        </p:txBody>
      </p:sp>
      <p:sp>
        <p:nvSpPr>
          <p:cNvPr id="9" name="Text 7"/>
          <p:cNvSpPr/>
          <p:nvPr/>
        </p:nvSpPr>
        <p:spPr>
          <a:xfrm>
            <a:off x="10731222" y="2323267"/>
            <a:ext cx="2723912" cy="337542"/>
          </a:xfrm>
          <a:prstGeom prst="rect">
            <a:avLst/>
          </a:prstGeom>
          <a:noFill/>
          <a:ln/>
        </p:spPr>
        <p:txBody>
          <a:bodyPr wrap="none" lIns="0" tIns="0" rIns="0" bIns="0" rtlCol="0" anchor="t"/>
          <a:lstStyle/>
          <a:p>
            <a:pPr algn="l" indent="0" marL="0">
              <a:lnSpc>
                <a:spcPts val="2650"/>
              </a:lnSpc>
              <a:buNone/>
            </a:pPr>
            <a:r>
              <a:rPr lang="en-US" sz="1750" b="1" dirty="0">
                <a:solidFill>
                  <a:srgbClr val="272525"/>
                </a:solidFill>
                <a:latin typeface="Inter" pitchFamily="34" charset="0"/>
                <a:ea typeface="Inter" pitchFamily="34" charset="-122"/>
                <a:cs typeface="Inter" pitchFamily="34" charset="-120"/>
              </a:rPr>
              <a:t>前年同月比</a:t>
            </a:r>
            <a:endParaRPr lang="en-US" sz="1750" dirty="0"/>
          </a:p>
        </p:txBody>
      </p:sp>
      <p:sp>
        <p:nvSpPr>
          <p:cNvPr id="10" name="Shape 8"/>
          <p:cNvSpPr/>
          <p:nvPr/>
        </p:nvSpPr>
        <p:spPr>
          <a:xfrm>
            <a:off x="947142" y="2784753"/>
            <a:ext cx="12736116" cy="585430"/>
          </a:xfrm>
          <a:prstGeom prst="rect">
            <a:avLst/>
          </a:prstGeom>
          <a:solidFill>
            <a:srgbClr val="000000">
              <a:alpha val="4000"/>
            </a:srgbClr>
          </a:solidFill>
          <a:ln/>
        </p:spPr>
      </p:sp>
      <p:sp>
        <p:nvSpPr>
          <p:cNvPr id="11" name="Text 9"/>
          <p:cNvSpPr/>
          <p:nvPr/>
        </p:nvSpPr>
        <p:spPr>
          <a:xfrm>
            <a:off x="1175504" y="2908697"/>
            <a:ext cx="2723912" cy="337542"/>
          </a:xfrm>
          <a:prstGeom prst="rect">
            <a:avLst/>
          </a:prstGeom>
          <a:noFill/>
          <a:ln/>
        </p:spPr>
        <p:txBody>
          <a:bodyPr wrap="none" lIns="0" tIns="0" rIns="0" bIns="0" rtlCol="0" anchor="t"/>
          <a:lstStyle/>
          <a:p>
            <a:pPr algn="l" indent="0" marL="0">
              <a:lnSpc>
                <a:spcPts val="2650"/>
              </a:lnSpc>
              <a:buNone/>
            </a:pPr>
            <a:r>
              <a:rPr lang="en-US" sz="1750" dirty="0">
                <a:solidFill>
                  <a:srgbClr val="272525"/>
                </a:solidFill>
                <a:latin typeface="Inter" pitchFamily="34" charset="0"/>
                <a:ea typeface="Inter" pitchFamily="34" charset="-122"/>
                <a:cs typeface="Inter" pitchFamily="34" charset="-120"/>
              </a:rPr>
              <a:t>総売上</a:t>
            </a:r>
            <a:endParaRPr lang="en-US" sz="1750" dirty="0"/>
          </a:p>
        </p:txBody>
      </p:sp>
      <p:sp>
        <p:nvSpPr>
          <p:cNvPr id="12" name="Text 10"/>
          <p:cNvSpPr/>
          <p:nvPr/>
        </p:nvSpPr>
        <p:spPr>
          <a:xfrm>
            <a:off x="4363283" y="2908697"/>
            <a:ext cx="2720102" cy="337542"/>
          </a:xfrm>
          <a:prstGeom prst="rect">
            <a:avLst/>
          </a:prstGeom>
          <a:noFill/>
          <a:ln/>
        </p:spPr>
        <p:txBody>
          <a:bodyPr wrap="none" lIns="0" tIns="0" rIns="0" bIns="0" rtlCol="0" anchor="t"/>
          <a:lstStyle/>
          <a:p>
            <a:pPr algn="l" indent="0" marL="0">
              <a:lnSpc>
                <a:spcPts val="2650"/>
              </a:lnSpc>
              <a:buNone/>
            </a:pPr>
            <a:r>
              <a:rPr lang="en-US" sz="1750" dirty="0">
                <a:solidFill>
                  <a:srgbClr val="272525"/>
                </a:solidFill>
                <a:latin typeface="Inter" pitchFamily="34" charset="0"/>
                <a:ea typeface="Inter" pitchFamily="34" charset="-122"/>
                <a:cs typeface="Inter" pitchFamily="34" charset="-120"/>
              </a:rPr>
              <a:t>1,026,523,969円</a:t>
            </a:r>
            <a:endParaRPr lang="en-US" sz="1750" dirty="0"/>
          </a:p>
        </p:txBody>
      </p:sp>
      <p:sp>
        <p:nvSpPr>
          <p:cNvPr id="13" name="Text 11"/>
          <p:cNvSpPr/>
          <p:nvPr/>
        </p:nvSpPr>
        <p:spPr>
          <a:xfrm>
            <a:off x="7547253" y="2908697"/>
            <a:ext cx="2720102" cy="337542"/>
          </a:xfrm>
          <a:prstGeom prst="rect">
            <a:avLst/>
          </a:prstGeom>
          <a:noFill/>
          <a:ln/>
        </p:spPr>
        <p:txBody>
          <a:bodyPr wrap="none" lIns="0" tIns="0" rIns="0" bIns="0" rtlCol="0" anchor="t"/>
          <a:lstStyle/>
          <a:p>
            <a:pPr algn="l" indent="0" marL="0">
              <a:lnSpc>
                <a:spcPts val="2650"/>
              </a:lnSpc>
              <a:buNone/>
            </a:pPr>
            <a:r>
              <a:rPr lang="en-US" sz="1750" dirty="0">
                <a:solidFill>
                  <a:srgbClr val="272525"/>
                </a:solidFill>
                <a:latin typeface="Inter" pitchFamily="34" charset="0"/>
                <a:ea typeface="Inter" pitchFamily="34" charset="-122"/>
                <a:cs typeface="Inter" pitchFamily="34" charset="-120"/>
              </a:rPr>
              <a:t>1,061,472,782円</a:t>
            </a:r>
            <a:endParaRPr lang="en-US" sz="1750" dirty="0"/>
          </a:p>
        </p:txBody>
      </p:sp>
      <p:sp>
        <p:nvSpPr>
          <p:cNvPr id="14" name="Text 12"/>
          <p:cNvSpPr/>
          <p:nvPr/>
        </p:nvSpPr>
        <p:spPr>
          <a:xfrm>
            <a:off x="10731222" y="2908697"/>
            <a:ext cx="2723912" cy="337542"/>
          </a:xfrm>
          <a:prstGeom prst="rect">
            <a:avLst/>
          </a:prstGeom>
          <a:noFill/>
          <a:ln/>
        </p:spPr>
        <p:txBody>
          <a:bodyPr wrap="none" lIns="0" tIns="0" rIns="0" bIns="0" rtlCol="0" anchor="t"/>
          <a:lstStyle/>
          <a:p>
            <a:pPr algn="l" indent="0" marL="0">
              <a:lnSpc>
                <a:spcPts val="2650"/>
              </a:lnSpc>
              <a:buNone/>
            </a:pPr>
            <a:r>
              <a:rPr lang="en-US" sz="1750" dirty="0">
                <a:solidFill>
                  <a:srgbClr val="272525"/>
                </a:solidFill>
                <a:latin typeface="Inter" pitchFamily="34" charset="0"/>
                <a:ea typeface="Inter" pitchFamily="34" charset="-122"/>
                <a:cs typeface="Inter" pitchFamily="34" charset="-120"/>
              </a:rPr>
              <a:t>+3.4%</a:t>
            </a:r>
            <a:endParaRPr lang="en-US" sz="1750" dirty="0"/>
          </a:p>
        </p:txBody>
      </p:sp>
      <p:sp>
        <p:nvSpPr>
          <p:cNvPr id="15" name="Shape 13"/>
          <p:cNvSpPr/>
          <p:nvPr/>
        </p:nvSpPr>
        <p:spPr>
          <a:xfrm>
            <a:off x="947142" y="3370183"/>
            <a:ext cx="12736116" cy="585430"/>
          </a:xfrm>
          <a:prstGeom prst="rect">
            <a:avLst/>
          </a:prstGeom>
          <a:solidFill>
            <a:srgbClr val="FFFFFF">
              <a:alpha val="4000"/>
            </a:srgbClr>
          </a:solidFill>
          <a:ln/>
        </p:spPr>
      </p:sp>
      <p:sp>
        <p:nvSpPr>
          <p:cNvPr id="16" name="Text 14"/>
          <p:cNvSpPr/>
          <p:nvPr/>
        </p:nvSpPr>
        <p:spPr>
          <a:xfrm>
            <a:off x="1175504" y="3494127"/>
            <a:ext cx="2723912" cy="337542"/>
          </a:xfrm>
          <a:prstGeom prst="rect">
            <a:avLst/>
          </a:prstGeom>
          <a:noFill/>
          <a:ln/>
        </p:spPr>
        <p:txBody>
          <a:bodyPr wrap="none" lIns="0" tIns="0" rIns="0" bIns="0" rtlCol="0" anchor="t"/>
          <a:lstStyle/>
          <a:p>
            <a:pPr algn="l" indent="0" marL="0">
              <a:lnSpc>
                <a:spcPts val="2650"/>
              </a:lnSpc>
              <a:buNone/>
            </a:pPr>
            <a:r>
              <a:rPr lang="en-US" sz="1750" dirty="0">
                <a:solidFill>
                  <a:srgbClr val="272525"/>
                </a:solidFill>
                <a:latin typeface="Inter" pitchFamily="34" charset="0"/>
                <a:ea typeface="Inter" pitchFamily="34" charset="-122"/>
                <a:cs typeface="Inter" pitchFamily="34" charset="-120"/>
              </a:rPr>
              <a:t>予約件数</a:t>
            </a:r>
            <a:endParaRPr lang="en-US" sz="1750" dirty="0"/>
          </a:p>
        </p:txBody>
      </p:sp>
      <p:sp>
        <p:nvSpPr>
          <p:cNvPr id="17" name="Text 15"/>
          <p:cNvSpPr/>
          <p:nvPr/>
        </p:nvSpPr>
        <p:spPr>
          <a:xfrm>
            <a:off x="4363283" y="3494127"/>
            <a:ext cx="2720102" cy="337542"/>
          </a:xfrm>
          <a:prstGeom prst="rect">
            <a:avLst/>
          </a:prstGeom>
          <a:noFill/>
          <a:ln/>
        </p:spPr>
        <p:txBody>
          <a:bodyPr wrap="none" lIns="0" tIns="0" rIns="0" bIns="0" rtlCol="0" anchor="t"/>
          <a:lstStyle/>
          <a:p>
            <a:pPr algn="l" indent="0" marL="0">
              <a:lnSpc>
                <a:spcPts val="2650"/>
              </a:lnSpc>
              <a:buNone/>
            </a:pPr>
            <a:r>
              <a:rPr lang="en-US" sz="1750" dirty="0">
                <a:solidFill>
                  <a:srgbClr val="272525"/>
                </a:solidFill>
                <a:latin typeface="Inter" pitchFamily="34" charset="0"/>
                <a:ea typeface="Inter" pitchFamily="34" charset="-122"/>
                <a:cs typeface="Inter" pitchFamily="34" charset="-120"/>
              </a:rPr>
              <a:t>7,677件</a:t>
            </a:r>
            <a:endParaRPr lang="en-US" sz="1750" dirty="0"/>
          </a:p>
        </p:txBody>
      </p:sp>
      <p:sp>
        <p:nvSpPr>
          <p:cNvPr id="18" name="Text 16"/>
          <p:cNvSpPr/>
          <p:nvPr/>
        </p:nvSpPr>
        <p:spPr>
          <a:xfrm>
            <a:off x="7547253" y="3494127"/>
            <a:ext cx="2720102" cy="337542"/>
          </a:xfrm>
          <a:prstGeom prst="rect">
            <a:avLst/>
          </a:prstGeom>
          <a:noFill/>
          <a:ln/>
        </p:spPr>
        <p:txBody>
          <a:bodyPr wrap="none" lIns="0" tIns="0" rIns="0" bIns="0" rtlCol="0" anchor="t"/>
          <a:lstStyle/>
          <a:p>
            <a:pPr algn="l" indent="0" marL="0">
              <a:lnSpc>
                <a:spcPts val="2650"/>
              </a:lnSpc>
              <a:buNone/>
            </a:pPr>
            <a:r>
              <a:rPr lang="en-US" sz="1750" dirty="0">
                <a:solidFill>
                  <a:srgbClr val="272525"/>
                </a:solidFill>
                <a:latin typeface="Inter" pitchFamily="34" charset="0"/>
                <a:ea typeface="Inter" pitchFamily="34" charset="-122"/>
                <a:cs typeface="Inter" pitchFamily="34" charset="-120"/>
              </a:rPr>
              <a:t>7,935件</a:t>
            </a:r>
            <a:endParaRPr lang="en-US" sz="1750" dirty="0"/>
          </a:p>
        </p:txBody>
      </p:sp>
      <p:sp>
        <p:nvSpPr>
          <p:cNvPr id="19" name="Text 17"/>
          <p:cNvSpPr/>
          <p:nvPr/>
        </p:nvSpPr>
        <p:spPr>
          <a:xfrm>
            <a:off x="10731222" y="3494127"/>
            <a:ext cx="2723912" cy="337542"/>
          </a:xfrm>
          <a:prstGeom prst="rect">
            <a:avLst/>
          </a:prstGeom>
          <a:noFill/>
          <a:ln/>
        </p:spPr>
        <p:txBody>
          <a:bodyPr wrap="none" lIns="0" tIns="0" rIns="0" bIns="0" rtlCol="0" anchor="t"/>
          <a:lstStyle/>
          <a:p>
            <a:pPr algn="l" indent="0" marL="0">
              <a:lnSpc>
                <a:spcPts val="2650"/>
              </a:lnSpc>
              <a:buNone/>
            </a:pPr>
            <a:r>
              <a:rPr lang="en-US" sz="1750" dirty="0">
                <a:solidFill>
                  <a:srgbClr val="272525"/>
                </a:solidFill>
                <a:latin typeface="Inter" pitchFamily="34" charset="0"/>
                <a:ea typeface="Inter" pitchFamily="34" charset="-122"/>
                <a:cs typeface="Inter" pitchFamily="34" charset="-120"/>
              </a:rPr>
              <a:t>+3.4%</a:t>
            </a:r>
            <a:endParaRPr lang="en-US" sz="1750" dirty="0"/>
          </a:p>
        </p:txBody>
      </p:sp>
      <p:sp>
        <p:nvSpPr>
          <p:cNvPr id="20" name="Shape 18"/>
          <p:cNvSpPr/>
          <p:nvPr/>
        </p:nvSpPr>
        <p:spPr>
          <a:xfrm>
            <a:off x="947142" y="3955613"/>
            <a:ext cx="12736116" cy="585430"/>
          </a:xfrm>
          <a:prstGeom prst="rect">
            <a:avLst/>
          </a:prstGeom>
          <a:solidFill>
            <a:srgbClr val="000000">
              <a:alpha val="4000"/>
            </a:srgbClr>
          </a:solidFill>
          <a:ln/>
        </p:spPr>
      </p:sp>
      <p:sp>
        <p:nvSpPr>
          <p:cNvPr id="21" name="Text 19"/>
          <p:cNvSpPr/>
          <p:nvPr/>
        </p:nvSpPr>
        <p:spPr>
          <a:xfrm>
            <a:off x="1175504" y="4079558"/>
            <a:ext cx="2723912" cy="337542"/>
          </a:xfrm>
          <a:prstGeom prst="rect">
            <a:avLst/>
          </a:prstGeom>
          <a:noFill/>
          <a:ln/>
        </p:spPr>
        <p:txBody>
          <a:bodyPr wrap="none" lIns="0" tIns="0" rIns="0" bIns="0" rtlCol="0" anchor="t"/>
          <a:lstStyle/>
          <a:p>
            <a:pPr algn="l" indent="0" marL="0">
              <a:lnSpc>
                <a:spcPts val="2650"/>
              </a:lnSpc>
              <a:buNone/>
            </a:pPr>
            <a:r>
              <a:rPr lang="en-US" sz="1750" dirty="0">
                <a:solidFill>
                  <a:srgbClr val="272525"/>
                </a:solidFill>
                <a:latin typeface="Inter" pitchFamily="34" charset="0"/>
                <a:ea typeface="Inter" pitchFamily="34" charset="-122"/>
                <a:cs typeface="Inter" pitchFamily="34" charset="-120"/>
              </a:rPr>
              <a:t>人泊(人数)</a:t>
            </a:r>
            <a:endParaRPr lang="en-US" sz="1750" dirty="0"/>
          </a:p>
        </p:txBody>
      </p:sp>
      <p:sp>
        <p:nvSpPr>
          <p:cNvPr id="22" name="Text 20"/>
          <p:cNvSpPr/>
          <p:nvPr/>
        </p:nvSpPr>
        <p:spPr>
          <a:xfrm>
            <a:off x="4363283" y="4079558"/>
            <a:ext cx="2720102" cy="337542"/>
          </a:xfrm>
          <a:prstGeom prst="rect">
            <a:avLst/>
          </a:prstGeom>
          <a:noFill/>
          <a:ln/>
        </p:spPr>
        <p:txBody>
          <a:bodyPr wrap="none" lIns="0" tIns="0" rIns="0" bIns="0" rtlCol="0" anchor="t"/>
          <a:lstStyle/>
          <a:p>
            <a:pPr algn="l" indent="0" marL="0">
              <a:lnSpc>
                <a:spcPts val="2650"/>
              </a:lnSpc>
              <a:buNone/>
            </a:pPr>
            <a:r>
              <a:rPr lang="en-US" sz="1750" dirty="0">
                <a:solidFill>
                  <a:srgbClr val="272525"/>
                </a:solidFill>
                <a:latin typeface="Inter" pitchFamily="34" charset="0"/>
                <a:ea typeface="Inter" pitchFamily="34" charset="-122"/>
                <a:cs typeface="Inter" pitchFamily="34" charset="-120"/>
              </a:rPr>
              <a:t>32,697人</a:t>
            </a:r>
            <a:endParaRPr lang="en-US" sz="1750" dirty="0"/>
          </a:p>
        </p:txBody>
      </p:sp>
      <p:sp>
        <p:nvSpPr>
          <p:cNvPr id="23" name="Text 21"/>
          <p:cNvSpPr/>
          <p:nvPr/>
        </p:nvSpPr>
        <p:spPr>
          <a:xfrm>
            <a:off x="7547253" y="4079558"/>
            <a:ext cx="2720102" cy="337542"/>
          </a:xfrm>
          <a:prstGeom prst="rect">
            <a:avLst/>
          </a:prstGeom>
          <a:noFill/>
          <a:ln/>
        </p:spPr>
        <p:txBody>
          <a:bodyPr wrap="none" lIns="0" tIns="0" rIns="0" bIns="0" rtlCol="0" anchor="t"/>
          <a:lstStyle/>
          <a:p>
            <a:pPr algn="l" indent="0" marL="0">
              <a:lnSpc>
                <a:spcPts val="2650"/>
              </a:lnSpc>
              <a:buNone/>
            </a:pPr>
            <a:r>
              <a:rPr lang="en-US" sz="1750" dirty="0">
                <a:solidFill>
                  <a:srgbClr val="272525"/>
                </a:solidFill>
                <a:latin typeface="Inter" pitchFamily="34" charset="0"/>
                <a:ea typeface="Inter" pitchFamily="34" charset="-122"/>
                <a:cs typeface="Inter" pitchFamily="34" charset="-120"/>
              </a:rPr>
              <a:t>32,293人</a:t>
            </a:r>
            <a:endParaRPr lang="en-US" sz="1750" dirty="0"/>
          </a:p>
        </p:txBody>
      </p:sp>
      <p:sp>
        <p:nvSpPr>
          <p:cNvPr id="24" name="Text 22"/>
          <p:cNvSpPr/>
          <p:nvPr/>
        </p:nvSpPr>
        <p:spPr>
          <a:xfrm>
            <a:off x="10731222" y="4079558"/>
            <a:ext cx="2723912" cy="337542"/>
          </a:xfrm>
          <a:prstGeom prst="rect">
            <a:avLst/>
          </a:prstGeom>
          <a:noFill/>
          <a:ln/>
        </p:spPr>
        <p:txBody>
          <a:bodyPr wrap="none" lIns="0" tIns="0" rIns="0" bIns="0" rtlCol="0" anchor="t"/>
          <a:lstStyle/>
          <a:p>
            <a:pPr algn="l" indent="0" marL="0">
              <a:lnSpc>
                <a:spcPts val="2650"/>
              </a:lnSpc>
              <a:buNone/>
            </a:pPr>
            <a:r>
              <a:rPr lang="en-US" sz="1750" dirty="0">
                <a:solidFill>
                  <a:srgbClr val="272525"/>
                </a:solidFill>
                <a:latin typeface="Inter" pitchFamily="34" charset="0"/>
                <a:ea typeface="Inter" pitchFamily="34" charset="-122"/>
                <a:cs typeface="Inter" pitchFamily="34" charset="-120"/>
              </a:rPr>
              <a:t>-1.2%</a:t>
            </a:r>
            <a:endParaRPr lang="en-US" sz="1750" dirty="0"/>
          </a:p>
        </p:txBody>
      </p:sp>
      <p:sp>
        <p:nvSpPr>
          <p:cNvPr id="25" name="Shape 23"/>
          <p:cNvSpPr/>
          <p:nvPr/>
        </p:nvSpPr>
        <p:spPr>
          <a:xfrm>
            <a:off x="947142" y="4541044"/>
            <a:ext cx="12736116" cy="585430"/>
          </a:xfrm>
          <a:prstGeom prst="rect">
            <a:avLst/>
          </a:prstGeom>
          <a:solidFill>
            <a:srgbClr val="FFFFFF">
              <a:alpha val="4000"/>
            </a:srgbClr>
          </a:solidFill>
          <a:ln/>
        </p:spPr>
      </p:sp>
      <p:sp>
        <p:nvSpPr>
          <p:cNvPr id="26" name="Text 24"/>
          <p:cNvSpPr/>
          <p:nvPr/>
        </p:nvSpPr>
        <p:spPr>
          <a:xfrm>
            <a:off x="1175504" y="4664988"/>
            <a:ext cx="2723912" cy="337542"/>
          </a:xfrm>
          <a:prstGeom prst="rect">
            <a:avLst/>
          </a:prstGeom>
          <a:noFill/>
          <a:ln/>
        </p:spPr>
        <p:txBody>
          <a:bodyPr wrap="none" lIns="0" tIns="0" rIns="0" bIns="0" rtlCol="0" anchor="t"/>
          <a:lstStyle/>
          <a:p>
            <a:pPr algn="l" indent="0" marL="0">
              <a:lnSpc>
                <a:spcPts val="2650"/>
              </a:lnSpc>
              <a:buNone/>
            </a:pPr>
            <a:r>
              <a:rPr lang="en-US" sz="1750" dirty="0">
                <a:solidFill>
                  <a:srgbClr val="272525"/>
                </a:solidFill>
                <a:latin typeface="Inter" pitchFamily="34" charset="0"/>
                <a:ea typeface="Inter" pitchFamily="34" charset="-122"/>
                <a:cs typeface="Inter" pitchFamily="34" charset="-120"/>
              </a:rPr>
              <a:t>室数</a:t>
            </a:r>
            <a:endParaRPr lang="en-US" sz="1750" dirty="0"/>
          </a:p>
        </p:txBody>
      </p:sp>
      <p:sp>
        <p:nvSpPr>
          <p:cNvPr id="27" name="Text 25"/>
          <p:cNvSpPr/>
          <p:nvPr/>
        </p:nvSpPr>
        <p:spPr>
          <a:xfrm>
            <a:off x="4363283" y="4664988"/>
            <a:ext cx="2720102" cy="337542"/>
          </a:xfrm>
          <a:prstGeom prst="rect">
            <a:avLst/>
          </a:prstGeom>
          <a:noFill/>
          <a:ln/>
        </p:spPr>
        <p:txBody>
          <a:bodyPr wrap="none" lIns="0" tIns="0" rIns="0" bIns="0" rtlCol="0" anchor="t"/>
          <a:lstStyle/>
          <a:p>
            <a:pPr algn="l" indent="0" marL="0">
              <a:lnSpc>
                <a:spcPts val="2650"/>
              </a:lnSpc>
              <a:buNone/>
            </a:pPr>
            <a:r>
              <a:rPr lang="en-US" sz="1750" dirty="0">
                <a:solidFill>
                  <a:srgbClr val="272525"/>
                </a:solidFill>
                <a:latin typeface="Inter" pitchFamily="34" charset="0"/>
                <a:ea typeface="Inter" pitchFamily="34" charset="-122"/>
                <a:cs typeface="Inter" pitchFamily="34" charset="-120"/>
              </a:rPr>
              <a:t>9,436室</a:t>
            </a:r>
            <a:endParaRPr lang="en-US" sz="1750" dirty="0"/>
          </a:p>
        </p:txBody>
      </p:sp>
      <p:sp>
        <p:nvSpPr>
          <p:cNvPr id="28" name="Text 26"/>
          <p:cNvSpPr/>
          <p:nvPr/>
        </p:nvSpPr>
        <p:spPr>
          <a:xfrm>
            <a:off x="7547253" y="4664988"/>
            <a:ext cx="2720102" cy="337542"/>
          </a:xfrm>
          <a:prstGeom prst="rect">
            <a:avLst/>
          </a:prstGeom>
          <a:noFill/>
          <a:ln/>
        </p:spPr>
        <p:txBody>
          <a:bodyPr wrap="none" lIns="0" tIns="0" rIns="0" bIns="0" rtlCol="0" anchor="t"/>
          <a:lstStyle/>
          <a:p>
            <a:pPr algn="l" indent="0" marL="0">
              <a:lnSpc>
                <a:spcPts val="2650"/>
              </a:lnSpc>
              <a:buNone/>
            </a:pPr>
            <a:r>
              <a:rPr lang="en-US" sz="1750" dirty="0">
                <a:solidFill>
                  <a:srgbClr val="272525"/>
                </a:solidFill>
                <a:latin typeface="Inter" pitchFamily="34" charset="0"/>
                <a:ea typeface="Inter" pitchFamily="34" charset="-122"/>
                <a:cs typeface="Inter" pitchFamily="34" charset="-120"/>
              </a:rPr>
              <a:t>9,545室</a:t>
            </a:r>
            <a:endParaRPr lang="en-US" sz="1750" dirty="0"/>
          </a:p>
        </p:txBody>
      </p:sp>
      <p:sp>
        <p:nvSpPr>
          <p:cNvPr id="29" name="Text 27"/>
          <p:cNvSpPr/>
          <p:nvPr/>
        </p:nvSpPr>
        <p:spPr>
          <a:xfrm>
            <a:off x="10731222" y="4664988"/>
            <a:ext cx="2723912" cy="337542"/>
          </a:xfrm>
          <a:prstGeom prst="rect">
            <a:avLst/>
          </a:prstGeom>
          <a:noFill/>
          <a:ln/>
        </p:spPr>
        <p:txBody>
          <a:bodyPr wrap="none" lIns="0" tIns="0" rIns="0" bIns="0" rtlCol="0" anchor="t"/>
          <a:lstStyle/>
          <a:p>
            <a:pPr algn="l" indent="0" marL="0">
              <a:lnSpc>
                <a:spcPts val="2650"/>
              </a:lnSpc>
              <a:buNone/>
            </a:pPr>
            <a:r>
              <a:rPr lang="en-US" sz="1750" dirty="0">
                <a:solidFill>
                  <a:srgbClr val="272525"/>
                </a:solidFill>
                <a:latin typeface="Inter" pitchFamily="34" charset="0"/>
                <a:ea typeface="Inter" pitchFamily="34" charset="-122"/>
                <a:cs typeface="Inter" pitchFamily="34" charset="-120"/>
              </a:rPr>
              <a:t>+1.2%</a:t>
            </a:r>
            <a:endParaRPr lang="en-US" sz="1750" dirty="0"/>
          </a:p>
        </p:txBody>
      </p:sp>
      <p:sp>
        <p:nvSpPr>
          <p:cNvPr id="30" name="Shape 28"/>
          <p:cNvSpPr/>
          <p:nvPr/>
        </p:nvSpPr>
        <p:spPr>
          <a:xfrm>
            <a:off x="947142" y="5126474"/>
            <a:ext cx="12736116" cy="585430"/>
          </a:xfrm>
          <a:prstGeom prst="rect">
            <a:avLst/>
          </a:prstGeom>
          <a:solidFill>
            <a:srgbClr val="000000">
              <a:alpha val="4000"/>
            </a:srgbClr>
          </a:solidFill>
          <a:ln/>
        </p:spPr>
      </p:sp>
      <p:sp>
        <p:nvSpPr>
          <p:cNvPr id="31" name="Text 29"/>
          <p:cNvSpPr/>
          <p:nvPr/>
        </p:nvSpPr>
        <p:spPr>
          <a:xfrm>
            <a:off x="1175504" y="5250418"/>
            <a:ext cx="2723912" cy="337542"/>
          </a:xfrm>
          <a:prstGeom prst="rect">
            <a:avLst/>
          </a:prstGeom>
          <a:noFill/>
          <a:ln/>
        </p:spPr>
        <p:txBody>
          <a:bodyPr wrap="none" lIns="0" tIns="0" rIns="0" bIns="0" rtlCol="0" anchor="t"/>
          <a:lstStyle/>
          <a:p>
            <a:pPr algn="l" indent="0" marL="0">
              <a:lnSpc>
                <a:spcPts val="2650"/>
              </a:lnSpc>
              <a:buNone/>
            </a:pPr>
            <a:r>
              <a:rPr lang="en-US" sz="1750" dirty="0">
                <a:solidFill>
                  <a:srgbClr val="272525"/>
                </a:solidFill>
                <a:latin typeface="Inter" pitchFamily="34" charset="0"/>
                <a:ea typeface="Inter" pitchFamily="34" charset="-122"/>
                <a:cs typeface="Inter" pitchFamily="34" charset="-120"/>
              </a:rPr>
              <a:t>泊数</a:t>
            </a:r>
            <a:endParaRPr lang="en-US" sz="1750" dirty="0"/>
          </a:p>
        </p:txBody>
      </p:sp>
      <p:sp>
        <p:nvSpPr>
          <p:cNvPr id="32" name="Text 30"/>
          <p:cNvSpPr/>
          <p:nvPr/>
        </p:nvSpPr>
        <p:spPr>
          <a:xfrm>
            <a:off x="4363283" y="5250418"/>
            <a:ext cx="2720102" cy="337542"/>
          </a:xfrm>
          <a:prstGeom prst="rect">
            <a:avLst/>
          </a:prstGeom>
          <a:noFill/>
          <a:ln/>
        </p:spPr>
        <p:txBody>
          <a:bodyPr wrap="none" lIns="0" tIns="0" rIns="0" bIns="0" rtlCol="0" anchor="t"/>
          <a:lstStyle/>
          <a:p>
            <a:pPr algn="l" indent="0" marL="0">
              <a:lnSpc>
                <a:spcPts val="2650"/>
              </a:lnSpc>
              <a:buNone/>
            </a:pPr>
            <a:r>
              <a:rPr lang="en-US" sz="1750" dirty="0">
                <a:solidFill>
                  <a:srgbClr val="272525"/>
                </a:solidFill>
                <a:latin typeface="Inter" pitchFamily="34" charset="0"/>
                <a:ea typeface="Inter" pitchFamily="34" charset="-122"/>
                <a:cs typeface="Inter" pitchFamily="34" charset="-120"/>
              </a:rPr>
              <a:t>8,098泊</a:t>
            </a:r>
            <a:endParaRPr lang="en-US" sz="1750" dirty="0"/>
          </a:p>
        </p:txBody>
      </p:sp>
      <p:sp>
        <p:nvSpPr>
          <p:cNvPr id="33" name="Text 31"/>
          <p:cNvSpPr/>
          <p:nvPr/>
        </p:nvSpPr>
        <p:spPr>
          <a:xfrm>
            <a:off x="7547253" y="5250418"/>
            <a:ext cx="2720102" cy="337542"/>
          </a:xfrm>
          <a:prstGeom prst="rect">
            <a:avLst/>
          </a:prstGeom>
          <a:noFill/>
          <a:ln/>
        </p:spPr>
        <p:txBody>
          <a:bodyPr wrap="none" lIns="0" tIns="0" rIns="0" bIns="0" rtlCol="0" anchor="t"/>
          <a:lstStyle/>
          <a:p>
            <a:pPr algn="l" indent="0" marL="0">
              <a:lnSpc>
                <a:spcPts val="2650"/>
              </a:lnSpc>
              <a:buNone/>
            </a:pPr>
            <a:r>
              <a:rPr lang="en-US" sz="1750" dirty="0">
                <a:solidFill>
                  <a:srgbClr val="272525"/>
                </a:solidFill>
                <a:latin typeface="Inter" pitchFamily="34" charset="0"/>
                <a:ea typeface="Inter" pitchFamily="34" charset="-122"/>
                <a:cs typeface="Inter" pitchFamily="34" charset="-120"/>
              </a:rPr>
              <a:t>8,428泊</a:t>
            </a:r>
            <a:endParaRPr lang="en-US" sz="1750" dirty="0"/>
          </a:p>
        </p:txBody>
      </p:sp>
      <p:sp>
        <p:nvSpPr>
          <p:cNvPr id="34" name="Text 32"/>
          <p:cNvSpPr/>
          <p:nvPr/>
        </p:nvSpPr>
        <p:spPr>
          <a:xfrm>
            <a:off x="10731222" y="5250418"/>
            <a:ext cx="2723912" cy="337542"/>
          </a:xfrm>
          <a:prstGeom prst="rect">
            <a:avLst/>
          </a:prstGeom>
          <a:noFill/>
          <a:ln/>
        </p:spPr>
        <p:txBody>
          <a:bodyPr wrap="none" lIns="0" tIns="0" rIns="0" bIns="0" rtlCol="0" anchor="t"/>
          <a:lstStyle/>
          <a:p>
            <a:pPr algn="l" indent="0" marL="0">
              <a:lnSpc>
                <a:spcPts val="2650"/>
              </a:lnSpc>
              <a:buNone/>
            </a:pPr>
            <a:r>
              <a:rPr lang="en-US" sz="1750" dirty="0">
                <a:solidFill>
                  <a:srgbClr val="272525"/>
                </a:solidFill>
                <a:latin typeface="Inter" pitchFamily="34" charset="0"/>
                <a:ea typeface="Inter" pitchFamily="34" charset="-122"/>
                <a:cs typeface="Inter" pitchFamily="34" charset="-120"/>
              </a:rPr>
              <a:t>+4.1%</a:t>
            </a:r>
            <a:endParaRPr lang="en-US" sz="1750" dirty="0"/>
          </a:p>
        </p:txBody>
      </p:sp>
      <p:sp>
        <p:nvSpPr>
          <p:cNvPr id="35" name="Shape 33"/>
          <p:cNvSpPr/>
          <p:nvPr/>
        </p:nvSpPr>
        <p:spPr>
          <a:xfrm>
            <a:off x="947142" y="5711904"/>
            <a:ext cx="12736116" cy="585430"/>
          </a:xfrm>
          <a:prstGeom prst="rect">
            <a:avLst/>
          </a:prstGeom>
          <a:solidFill>
            <a:srgbClr val="FFFFFF">
              <a:alpha val="4000"/>
            </a:srgbClr>
          </a:solidFill>
          <a:ln/>
        </p:spPr>
      </p:sp>
      <p:sp>
        <p:nvSpPr>
          <p:cNvPr id="36" name="Text 34"/>
          <p:cNvSpPr/>
          <p:nvPr/>
        </p:nvSpPr>
        <p:spPr>
          <a:xfrm>
            <a:off x="1175504" y="5835848"/>
            <a:ext cx="2723912" cy="337542"/>
          </a:xfrm>
          <a:prstGeom prst="rect">
            <a:avLst/>
          </a:prstGeom>
          <a:noFill/>
          <a:ln/>
        </p:spPr>
        <p:txBody>
          <a:bodyPr wrap="none" lIns="0" tIns="0" rIns="0" bIns="0" rtlCol="0" anchor="t"/>
          <a:lstStyle/>
          <a:p>
            <a:pPr algn="l" indent="0" marL="0">
              <a:lnSpc>
                <a:spcPts val="2650"/>
              </a:lnSpc>
              <a:buNone/>
            </a:pPr>
            <a:r>
              <a:rPr lang="en-US" sz="1750" dirty="0">
                <a:solidFill>
                  <a:srgbClr val="272525"/>
                </a:solidFill>
                <a:latin typeface="Inter" pitchFamily="34" charset="0"/>
                <a:ea typeface="Inter" pitchFamily="34" charset="-122"/>
                <a:cs typeface="Inter" pitchFamily="34" charset="-120"/>
              </a:rPr>
              <a:t>客室稼働率(OCC)</a:t>
            </a:r>
            <a:endParaRPr lang="en-US" sz="1750" dirty="0"/>
          </a:p>
        </p:txBody>
      </p:sp>
      <p:sp>
        <p:nvSpPr>
          <p:cNvPr id="37" name="Text 35"/>
          <p:cNvSpPr/>
          <p:nvPr/>
        </p:nvSpPr>
        <p:spPr>
          <a:xfrm>
            <a:off x="4363283" y="5835848"/>
            <a:ext cx="2720102" cy="337542"/>
          </a:xfrm>
          <a:prstGeom prst="rect">
            <a:avLst/>
          </a:prstGeom>
          <a:noFill/>
          <a:ln/>
        </p:spPr>
        <p:txBody>
          <a:bodyPr wrap="none" lIns="0" tIns="0" rIns="0" bIns="0" rtlCol="0" anchor="t"/>
          <a:lstStyle/>
          <a:p>
            <a:pPr algn="l" indent="0" marL="0">
              <a:lnSpc>
                <a:spcPts val="2650"/>
              </a:lnSpc>
              <a:buNone/>
            </a:pPr>
            <a:r>
              <a:rPr lang="en-US" sz="1750" dirty="0">
                <a:solidFill>
                  <a:srgbClr val="272525"/>
                </a:solidFill>
                <a:latin typeface="Inter" pitchFamily="34" charset="0"/>
                <a:ea typeface="Inter" pitchFamily="34" charset="-122"/>
                <a:cs typeface="Inter" pitchFamily="34" charset="-120"/>
              </a:rPr>
              <a:t>52.8%</a:t>
            </a:r>
            <a:endParaRPr lang="en-US" sz="1750" dirty="0"/>
          </a:p>
        </p:txBody>
      </p:sp>
      <p:sp>
        <p:nvSpPr>
          <p:cNvPr id="38" name="Text 36"/>
          <p:cNvSpPr/>
          <p:nvPr/>
        </p:nvSpPr>
        <p:spPr>
          <a:xfrm>
            <a:off x="7547253" y="5835848"/>
            <a:ext cx="2720102" cy="337542"/>
          </a:xfrm>
          <a:prstGeom prst="rect">
            <a:avLst/>
          </a:prstGeom>
          <a:noFill/>
          <a:ln/>
        </p:spPr>
        <p:txBody>
          <a:bodyPr wrap="none" lIns="0" tIns="0" rIns="0" bIns="0" rtlCol="0" anchor="t"/>
          <a:lstStyle/>
          <a:p>
            <a:pPr algn="l" indent="0" marL="0">
              <a:lnSpc>
                <a:spcPts val="2650"/>
              </a:lnSpc>
              <a:buNone/>
            </a:pPr>
            <a:r>
              <a:rPr lang="en-US" sz="1750" dirty="0">
                <a:solidFill>
                  <a:srgbClr val="272525"/>
                </a:solidFill>
                <a:latin typeface="Inter" pitchFamily="34" charset="0"/>
                <a:ea typeface="Inter" pitchFamily="34" charset="-122"/>
                <a:cs typeface="Inter" pitchFamily="34" charset="-120"/>
              </a:rPr>
              <a:t>53.5%</a:t>
            </a:r>
            <a:endParaRPr lang="en-US" sz="1750" dirty="0"/>
          </a:p>
        </p:txBody>
      </p:sp>
      <p:sp>
        <p:nvSpPr>
          <p:cNvPr id="39" name="Text 37"/>
          <p:cNvSpPr/>
          <p:nvPr/>
        </p:nvSpPr>
        <p:spPr>
          <a:xfrm>
            <a:off x="10731222" y="5835848"/>
            <a:ext cx="2723912" cy="337542"/>
          </a:xfrm>
          <a:prstGeom prst="rect">
            <a:avLst/>
          </a:prstGeom>
          <a:noFill/>
          <a:ln/>
        </p:spPr>
        <p:txBody>
          <a:bodyPr wrap="none" lIns="0" tIns="0" rIns="0" bIns="0" rtlCol="0" anchor="t"/>
          <a:lstStyle/>
          <a:p>
            <a:pPr algn="l" indent="0" marL="0">
              <a:lnSpc>
                <a:spcPts val="2650"/>
              </a:lnSpc>
              <a:buNone/>
            </a:pPr>
            <a:r>
              <a:rPr lang="en-US" sz="1750" dirty="0">
                <a:solidFill>
                  <a:srgbClr val="272525"/>
                </a:solidFill>
                <a:latin typeface="Inter" pitchFamily="34" charset="0"/>
                <a:ea typeface="Inter" pitchFamily="34" charset="-122"/>
                <a:cs typeface="Inter" pitchFamily="34" charset="-120"/>
              </a:rPr>
              <a:t>+1.3%</a:t>
            </a:r>
            <a:endParaRPr lang="en-US" sz="1750" dirty="0"/>
          </a:p>
        </p:txBody>
      </p:sp>
      <p:sp>
        <p:nvSpPr>
          <p:cNvPr id="40" name="Shape 38"/>
          <p:cNvSpPr/>
          <p:nvPr/>
        </p:nvSpPr>
        <p:spPr>
          <a:xfrm>
            <a:off x="947142" y="6297335"/>
            <a:ext cx="12736116" cy="585430"/>
          </a:xfrm>
          <a:prstGeom prst="rect">
            <a:avLst/>
          </a:prstGeom>
          <a:solidFill>
            <a:srgbClr val="000000">
              <a:alpha val="4000"/>
            </a:srgbClr>
          </a:solidFill>
          <a:ln/>
        </p:spPr>
      </p:sp>
      <p:sp>
        <p:nvSpPr>
          <p:cNvPr id="41" name="Text 39"/>
          <p:cNvSpPr/>
          <p:nvPr/>
        </p:nvSpPr>
        <p:spPr>
          <a:xfrm>
            <a:off x="1175504" y="6421279"/>
            <a:ext cx="2723912" cy="337542"/>
          </a:xfrm>
          <a:prstGeom prst="rect">
            <a:avLst/>
          </a:prstGeom>
          <a:noFill/>
          <a:ln/>
        </p:spPr>
        <p:txBody>
          <a:bodyPr wrap="none" lIns="0" tIns="0" rIns="0" bIns="0" rtlCol="0" anchor="t"/>
          <a:lstStyle/>
          <a:p>
            <a:pPr algn="l" indent="0" marL="0">
              <a:lnSpc>
                <a:spcPts val="2650"/>
              </a:lnSpc>
              <a:buNone/>
            </a:pPr>
            <a:r>
              <a:rPr lang="en-US" sz="1750" dirty="0">
                <a:solidFill>
                  <a:srgbClr val="272525"/>
                </a:solidFill>
                <a:latin typeface="Inter" pitchFamily="34" charset="0"/>
                <a:ea typeface="Inter" pitchFamily="34" charset="-122"/>
                <a:cs typeface="Inter" pitchFamily="34" charset="-120"/>
              </a:rPr>
              <a:t>平均客室単価(ADR)</a:t>
            </a:r>
            <a:endParaRPr lang="en-US" sz="1750" dirty="0"/>
          </a:p>
        </p:txBody>
      </p:sp>
      <p:sp>
        <p:nvSpPr>
          <p:cNvPr id="42" name="Text 40"/>
          <p:cNvSpPr/>
          <p:nvPr/>
        </p:nvSpPr>
        <p:spPr>
          <a:xfrm>
            <a:off x="4363283" y="6421279"/>
            <a:ext cx="2720102" cy="337542"/>
          </a:xfrm>
          <a:prstGeom prst="rect">
            <a:avLst/>
          </a:prstGeom>
          <a:noFill/>
          <a:ln/>
        </p:spPr>
        <p:txBody>
          <a:bodyPr wrap="none" lIns="0" tIns="0" rIns="0" bIns="0" rtlCol="0" anchor="t"/>
          <a:lstStyle/>
          <a:p>
            <a:pPr algn="l" indent="0" marL="0">
              <a:lnSpc>
                <a:spcPts val="2650"/>
              </a:lnSpc>
              <a:buNone/>
            </a:pPr>
            <a:r>
              <a:rPr lang="en-US" sz="1750" dirty="0">
                <a:solidFill>
                  <a:srgbClr val="272525"/>
                </a:solidFill>
                <a:latin typeface="Inter" pitchFamily="34" charset="0"/>
                <a:ea typeface="Inter" pitchFamily="34" charset="-122"/>
                <a:cs typeface="Inter" pitchFamily="34" charset="-120"/>
              </a:rPr>
              <a:t>108,788円</a:t>
            </a:r>
            <a:endParaRPr lang="en-US" sz="1750" dirty="0"/>
          </a:p>
        </p:txBody>
      </p:sp>
      <p:sp>
        <p:nvSpPr>
          <p:cNvPr id="43" name="Text 41"/>
          <p:cNvSpPr/>
          <p:nvPr/>
        </p:nvSpPr>
        <p:spPr>
          <a:xfrm>
            <a:off x="7547253" y="6421279"/>
            <a:ext cx="2720102" cy="337542"/>
          </a:xfrm>
          <a:prstGeom prst="rect">
            <a:avLst/>
          </a:prstGeom>
          <a:noFill/>
          <a:ln/>
        </p:spPr>
        <p:txBody>
          <a:bodyPr wrap="none" lIns="0" tIns="0" rIns="0" bIns="0" rtlCol="0" anchor="t"/>
          <a:lstStyle/>
          <a:p>
            <a:pPr algn="l" indent="0" marL="0">
              <a:lnSpc>
                <a:spcPts val="2650"/>
              </a:lnSpc>
              <a:buNone/>
            </a:pPr>
            <a:r>
              <a:rPr lang="en-US" sz="1750" dirty="0">
                <a:solidFill>
                  <a:srgbClr val="272525"/>
                </a:solidFill>
                <a:latin typeface="Inter" pitchFamily="34" charset="0"/>
                <a:ea typeface="Inter" pitchFamily="34" charset="-122"/>
                <a:cs typeface="Inter" pitchFamily="34" charset="-120"/>
              </a:rPr>
              <a:t>111,207円</a:t>
            </a:r>
            <a:endParaRPr lang="en-US" sz="1750" dirty="0"/>
          </a:p>
        </p:txBody>
      </p:sp>
      <p:sp>
        <p:nvSpPr>
          <p:cNvPr id="44" name="Text 42"/>
          <p:cNvSpPr/>
          <p:nvPr/>
        </p:nvSpPr>
        <p:spPr>
          <a:xfrm>
            <a:off x="10731222" y="6421279"/>
            <a:ext cx="2723912" cy="337542"/>
          </a:xfrm>
          <a:prstGeom prst="rect">
            <a:avLst/>
          </a:prstGeom>
          <a:noFill/>
          <a:ln/>
        </p:spPr>
        <p:txBody>
          <a:bodyPr wrap="none" lIns="0" tIns="0" rIns="0" bIns="0" rtlCol="0" anchor="t"/>
          <a:lstStyle/>
          <a:p>
            <a:pPr algn="l" indent="0" marL="0">
              <a:lnSpc>
                <a:spcPts val="2650"/>
              </a:lnSpc>
              <a:buNone/>
            </a:pPr>
            <a:r>
              <a:rPr lang="en-US" sz="1750" dirty="0">
                <a:solidFill>
                  <a:srgbClr val="272525"/>
                </a:solidFill>
                <a:latin typeface="Inter" pitchFamily="34" charset="0"/>
                <a:ea typeface="Inter" pitchFamily="34" charset="-122"/>
                <a:cs typeface="Inter" pitchFamily="34" charset="-120"/>
              </a:rPr>
              <a:t>+2.2%</a:t>
            </a:r>
            <a:endParaRPr lang="en-US" sz="1750" dirty="0"/>
          </a:p>
        </p:txBody>
      </p:sp>
      <p:sp>
        <p:nvSpPr>
          <p:cNvPr id="45" name="Shape 43"/>
          <p:cNvSpPr/>
          <p:nvPr/>
        </p:nvSpPr>
        <p:spPr>
          <a:xfrm>
            <a:off x="947142" y="6882765"/>
            <a:ext cx="12736116" cy="585430"/>
          </a:xfrm>
          <a:prstGeom prst="rect">
            <a:avLst/>
          </a:prstGeom>
          <a:solidFill>
            <a:srgbClr val="FFFFFF">
              <a:alpha val="4000"/>
            </a:srgbClr>
          </a:solidFill>
          <a:ln/>
        </p:spPr>
      </p:sp>
      <p:sp>
        <p:nvSpPr>
          <p:cNvPr id="46" name="Text 44"/>
          <p:cNvSpPr/>
          <p:nvPr/>
        </p:nvSpPr>
        <p:spPr>
          <a:xfrm>
            <a:off x="1175504" y="7006709"/>
            <a:ext cx="2723912" cy="337542"/>
          </a:xfrm>
          <a:prstGeom prst="rect">
            <a:avLst/>
          </a:prstGeom>
          <a:noFill/>
          <a:ln/>
        </p:spPr>
        <p:txBody>
          <a:bodyPr wrap="none" lIns="0" tIns="0" rIns="0" bIns="0" rtlCol="0" anchor="t"/>
          <a:lstStyle/>
          <a:p>
            <a:pPr algn="l" indent="0" marL="0">
              <a:lnSpc>
                <a:spcPts val="2650"/>
              </a:lnSpc>
              <a:buNone/>
            </a:pPr>
            <a:r>
              <a:rPr lang="en-US" sz="1750" dirty="0">
                <a:solidFill>
                  <a:srgbClr val="272525"/>
                </a:solidFill>
                <a:latin typeface="Inter" pitchFamily="34" charset="0"/>
                <a:ea typeface="Inter" pitchFamily="34" charset="-122"/>
                <a:cs typeface="Inter" pitchFamily="34" charset="-120"/>
              </a:rPr>
              <a:t>RevPAR</a:t>
            </a:r>
            <a:endParaRPr lang="en-US" sz="1750" dirty="0"/>
          </a:p>
        </p:txBody>
      </p:sp>
      <p:sp>
        <p:nvSpPr>
          <p:cNvPr id="47" name="Text 45"/>
          <p:cNvSpPr/>
          <p:nvPr/>
        </p:nvSpPr>
        <p:spPr>
          <a:xfrm>
            <a:off x="4363283" y="7006709"/>
            <a:ext cx="2720102" cy="337542"/>
          </a:xfrm>
          <a:prstGeom prst="rect">
            <a:avLst/>
          </a:prstGeom>
          <a:noFill/>
          <a:ln/>
        </p:spPr>
        <p:txBody>
          <a:bodyPr wrap="none" lIns="0" tIns="0" rIns="0" bIns="0" rtlCol="0" anchor="t"/>
          <a:lstStyle/>
          <a:p>
            <a:pPr algn="l" indent="0" marL="0">
              <a:lnSpc>
                <a:spcPts val="2650"/>
              </a:lnSpc>
              <a:buNone/>
            </a:pPr>
            <a:r>
              <a:rPr lang="en-US" sz="1750" dirty="0">
                <a:solidFill>
                  <a:srgbClr val="272525"/>
                </a:solidFill>
                <a:latin typeface="Inter" pitchFamily="34" charset="0"/>
                <a:ea typeface="Inter" pitchFamily="34" charset="-122"/>
                <a:cs typeface="Inter" pitchFamily="34" charset="-120"/>
              </a:rPr>
              <a:t>57,489円</a:t>
            </a:r>
            <a:endParaRPr lang="en-US" sz="1750" dirty="0"/>
          </a:p>
        </p:txBody>
      </p:sp>
      <p:sp>
        <p:nvSpPr>
          <p:cNvPr id="48" name="Text 46"/>
          <p:cNvSpPr/>
          <p:nvPr/>
        </p:nvSpPr>
        <p:spPr>
          <a:xfrm>
            <a:off x="7547253" y="7006709"/>
            <a:ext cx="2720102" cy="337542"/>
          </a:xfrm>
          <a:prstGeom prst="rect">
            <a:avLst/>
          </a:prstGeom>
          <a:noFill/>
          <a:ln/>
        </p:spPr>
        <p:txBody>
          <a:bodyPr wrap="none" lIns="0" tIns="0" rIns="0" bIns="0" rtlCol="0" anchor="t"/>
          <a:lstStyle/>
          <a:p>
            <a:pPr algn="l" indent="0" marL="0">
              <a:lnSpc>
                <a:spcPts val="2650"/>
              </a:lnSpc>
              <a:buNone/>
            </a:pPr>
            <a:r>
              <a:rPr lang="en-US" sz="1750" dirty="0">
                <a:solidFill>
                  <a:srgbClr val="272525"/>
                </a:solidFill>
                <a:latin typeface="Inter" pitchFamily="34" charset="0"/>
                <a:ea typeface="Inter" pitchFamily="34" charset="-122"/>
                <a:cs typeface="Inter" pitchFamily="34" charset="-120"/>
              </a:rPr>
              <a:t>59,446円</a:t>
            </a:r>
            <a:endParaRPr lang="en-US" sz="1750" dirty="0"/>
          </a:p>
        </p:txBody>
      </p:sp>
      <p:sp>
        <p:nvSpPr>
          <p:cNvPr id="49" name="Text 47"/>
          <p:cNvSpPr/>
          <p:nvPr/>
        </p:nvSpPr>
        <p:spPr>
          <a:xfrm>
            <a:off x="10731222" y="7006709"/>
            <a:ext cx="2723912" cy="337542"/>
          </a:xfrm>
          <a:prstGeom prst="rect">
            <a:avLst/>
          </a:prstGeom>
          <a:noFill/>
          <a:ln/>
        </p:spPr>
        <p:txBody>
          <a:bodyPr wrap="none" lIns="0" tIns="0" rIns="0" bIns="0" rtlCol="0" anchor="t"/>
          <a:lstStyle/>
          <a:p>
            <a:pPr algn="l" indent="0" marL="0">
              <a:lnSpc>
                <a:spcPts val="2650"/>
              </a:lnSpc>
              <a:buNone/>
            </a:pPr>
            <a:r>
              <a:rPr lang="en-US" sz="1750" dirty="0">
                <a:solidFill>
                  <a:srgbClr val="272525"/>
                </a:solidFill>
                <a:latin typeface="Inter" pitchFamily="34" charset="0"/>
                <a:ea typeface="Inter" pitchFamily="34" charset="-122"/>
                <a:cs typeface="Inter" pitchFamily="34" charset="-120"/>
              </a:rPr>
              <a:t>+3.4%</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939522" y="1118354"/>
            <a:ext cx="5703689" cy="671036"/>
          </a:xfrm>
          <a:prstGeom prst="rect">
            <a:avLst/>
          </a:prstGeom>
          <a:noFill/>
          <a:ln/>
        </p:spPr>
        <p:txBody>
          <a:bodyPr wrap="none" lIns="0" tIns="0" rIns="0" bIns="0" rtlCol="0" anchor="t"/>
          <a:lstStyle/>
          <a:p>
            <a:pPr algn="l" indent="0" marL="0">
              <a:lnSpc>
                <a:spcPts val="5250"/>
              </a:lnSpc>
              <a:buNone/>
            </a:pPr>
            <a:r>
              <a:rPr lang="en-US" sz="4200" b="1" dirty="0">
                <a:solidFill>
                  <a:srgbClr val="000000"/>
                </a:solidFill>
                <a:latin typeface="Inter Bold" pitchFamily="34" charset="0"/>
                <a:ea typeface="Inter Bold" pitchFamily="34" charset="-122"/>
                <a:cs typeface="Inter Bold" pitchFamily="34" charset="-120"/>
              </a:rPr>
              <a:t>② 売上増減の要因整理</a:t>
            </a:r>
            <a:endParaRPr lang="en-US" sz="4200" dirty="0"/>
          </a:p>
        </p:txBody>
      </p:sp>
      <p:sp>
        <p:nvSpPr>
          <p:cNvPr id="3" name="Text 1"/>
          <p:cNvSpPr/>
          <p:nvPr/>
        </p:nvSpPr>
        <p:spPr>
          <a:xfrm>
            <a:off x="939522" y="1896666"/>
            <a:ext cx="4026694" cy="503277"/>
          </a:xfrm>
          <a:prstGeom prst="rect">
            <a:avLst/>
          </a:prstGeom>
          <a:noFill/>
          <a:ln/>
        </p:spPr>
        <p:txBody>
          <a:bodyPr wrap="none" lIns="0" tIns="0" rIns="0" bIns="0" rtlCol="0" anchor="t"/>
          <a:lstStyle/>
          <a:p>
            <a:pPr algn="l" indent="0" marL="0">
              <a:lnSpc>
                <a:spcPts val="3950"/>
              </a:lnSpc>
              <a:buNone/>
            </a:pPr>
            <a:r>
              <a:rPr lang="en-US" sz="3150" b="1" dirty="0">
                <a:solidFill>
                  <a:srgbClr val="000000"/>
                </a:solidFill>
                <a:latin typeface="Inter Bold" pitchFamily="34" charset="0"/>
                <a:ea typeface="Inter Bold" pitchFamily="34" charset="-122"/>
                <a:cs typeface="Inter Bold" pitchFamily="34" charset="-120"/>
              </a:rPr>
              <a:t>2025年12月は</a:t>
            </a:r>
            <a:endParaRPr lang="en-US" sz="3150" dirty="0"/>
          </a:p>
        </p:txBody>
      </p:sp>
      <p:sp>
        <p:nvSpPr>
          <p:cNvPr id="4" name="Shape 2"/>
          <p:cNvSpPr/>
          <p:nvPr/>
        </p:nvSpPr>
        <p:spPr>
          <a:xfrm>
            <a:off x="939522" y="2802612"/>
            <a:ext cx="4071461" cy="1577102"/>
          </a:xfrm>
          <a:prstGeom prst="roundRect">
            <a:avLst>
              <a:gd name="adj" fmla="val 7149"/>
            </a:avLst>
          </a:prstGeom>
          <a:solidFill>
            <a:srgbClr val="DADBF1"/>
          </a:solidFill>
          <a:ln w="15240">
            <a:solidFill>
              <a:srgbClr val="C0C1D7"/>
            </a:solidFill>
            <a:prstDash val="solid"/>
          </a:ln>
        </p:spPr>
      </p:sp>
      <p:sp>
        <p:nvSpPr>
          <p:cNvPr id="5" name="Text 3"/>
          <p:cNvSpPr/>
          <p:nvPr/>
        </p:nvSpPr>
        <p:spPr>
          <a:xfrm>
            <a:off x="1297424" y="3086219"/>
            <a:ext cx="3355538" cy="419338"/>
          </a:xfrm>
          <a:prstGeom prst="rect">
            <a:avLst/>
          </a:prstGeom>
          <a:noFill/>
          <a:ln/>
        </p:spPr>
        <p:txBody>
          <a:bodyPr wrap="none" lIns="0" tIns="0" rIns="0" bIns="0" rtlCol="0" anchor="t"/>
          <a:lstStyle/>
          <a:p>
            <a:pPr algn="ctr" indent="0" marL="0">
              <a:lnSpc>
                <a:spcPts val="3300"/>
              </a:lnSpc>
              <a:buNone/>
            </a:pPr>
            <a:r>
              <a:rPr lang="en-US" sz="2600" b="1" dirty="0">
                <a:solidFill>
                  <a:srgbClr val="272525"/>
                </a:solidFill>
                <a:latin typeface="Inter Bold" pitchFamily="34" charset="0"/>
                <a:ea typeface="Inter Bold" pitchFamily="34" charset="-122"/>
                <a:cs typeface="Inter Bold" pitchFamily="34" charset="-120"/>
              </a:rPr>
              <a:t>室稼働率</a:t>
            </a:r>
            <a:endParaRPr lang="en-US" sz="2600" dirty="0"/>
          </a:p>
        </p:txBody>
      </p:sp>
      <p:sp>
        <p:nvSpPr>
          <p:cNvPr id="6" name="Text 4"/>
          <p:cNvSpPr/>
          <p:nvPr/>
        </p:nvSpPr>
        <p:spPr>
          <a:xfrm>
            <a:off x="1223129" y="3666530"/>
            <a:ext cx="3504248" cy="429578"/>
          </a:xfrm>
          <a:prstGeom prst="rect">
            <a:avLst/>
          </a:prstGeom>
          <a:noFill/>
          <a:ln/>
        </p:spPr>
        <p:txBody>
          <a:bodyPr wrap="none" lIns="0" tIns="0" rIns="0" bIns="0" rtlCol="0" anchor="t"/>
          <a:lstStyle/>
          <a:p>
            <a:pPr algn="ctr" indent="0" marL="0">
              <a:lnSpc>
                <a:spcPts val="3350"/>
              </a:lnSpc>
              <a:buNone/>
            </a:pPr>
            <a:r>
              <a:rPr lang="en-US" sz="2100" dirty="0">
                <a:solidFill>
                  <a:srgbClr val="272525"/>
                </a:solidFill>
                <a:latin typeface="Inter" pitchFamily="34" charset="0"/>
                <a:ea typeface="Inter" pitchFamily="34" charset="-122"/>
                <a:cs typeface="Inter" pitchFamily="34" charset="-120"/>
              </a:rPr>
              <a:t>改善(+1.3%)</a:t>
            </a:r>
            <a:endParaRPr lang="en-US" sz="2100" dirty="0"/>
          </a:p>
        </p:txBody>
      </p:sp>
      <p:sp>
        <p:nvSpPr>
          <p:cNvPr id="7" name="Shape 5"/>
          <p:cNvSpPr/>
          <p:nvPr/>
        </p:nvSpPr>
        <p:spPr>
          <a:xfrm>
            <a:off x="5279350" y="2802612"/>
            <a:ext cx="4071580" cy="1577102"/>
          </a:xfrm>
          <a:prstGeom prst="roundRect">
            <a:avLst>
              <a:gd name="adj" fmla="val 7149"/>
            </a:avLst>
          </a:prstGeom>
          <a:solidFill>
            <a:srgbClr val="DADBF1"/>
          </a:solidFill>
          <a:ln w="15240">
            <a:solidFill>
              <a:srgbClr val="C0C1D7"/>
            </a:solidFill>
            <a:prstDash val="solid"/>
          </a:ln>
        </p:spPr>
      </p:sp>
      <p:sp>
        <p:nvSpPr>
          <p:cNvPr id="8" name="Text 6"/>
          <p:cNvSpPr/>
          <p:nvPr/>
        </p:nvSpPr>
        <p:spPr>
          <a:xfrm>
            <a:off x="5637371" y="3086219"/>
            <a:ext cx="3355538" cy="419338"/>
          </a:xfrm>
          <a:prstGeom prst="rect">
            <a:avLst/>
          </a:prstGeom>
          <a:noFill/>
          <a:ln/>
        </p:spPr>
        <p:txBody>
          <a:bodyPr wrap="none" lIns="0" tIns="0" rIns="0" bIns="0" rtlCol="0" anchor="t"/>
          <a:lstStyle/>
          <a:p>
            <a:pPr algn="ctr" indent="0" marL="0">
              <a:lnSpc>
                <a:spcPts val="3300"/>
              </a:lnSpc>
              <a:buNone/>
            </a:pPr>
            <a:r>
              <a:rPr lang="en-US" sz="2600" b="1" dirty="0">
                <a:solidFill>
                  <a:srgbClr val="272525"/>
                </a:solidFill>
                <a:latin typeface="Inter Bold" pitchFamily="34" charset="0"/>
                <a:ea typeface="Inter Bold" pitchFamily="34" charset="-122"/>
                <a:cs typeface="Inter Bold" pitchFamily="34" charset="-120"/>
              </a:rPr>
              <a:t>平均客室単価</a:t>
            </a:r>
            <a:endParaRPr lang="en-US" sz="2600" dirty="0"/>
          </a:p>
        </p:txBody>
      </p:sp>
      <p:sp>
        <p:nvSpPr>
          <p:cNvPr id="9" name="Text 7"/>
          <p:cNvSpPr/>
          <p:nvPr/>
        </p:nvSpPr>
        <p:spPr>
          <a:xfrm>
            <a:off x="5562957" y="3666530"/>
            <a:ext cx="3504367" cy="429578"/>
          </a:xfrm>
          <a:prstGeom prst="rect">
            <a:avLst/>
          </a:prstGeom>
          <a:noFill/>
          <a:ln/>
        </p:spPr>
        <p:txBody>
          <a:bodyPr wrap="none" lIns="0" tIns="0" rIns="0" bIns="0" rtlCol="0" anchor="t"/>
          <a:lstStyle/>
          <a:p>
            <a:pPr algn="ctr" indent="0" marL="0">
              <a:lnSpc>
                <a:spcPts val="3350"/>
              </a:lnSpc>
              <a:buNone/>
            </a:pPr>
            <a:r>
              <a:rPr lang="en-US" sz="2100" dirty="0">
                <a:solidFill>
                  <a:srgbClr val="272525"/>
                </a:solidFill>
                <a:latin typeface="Inter" pitchFamily="34" charset="0"/>
                <a:ea typeface="Inter" pitchFamily="34" charset="-122"/>
                <a:cs typeface="Inter" pitchFamily="34" charset="-120"/>
              </a:rPr>
              <a:t>上昇(+2.2%)</a:t>
            </a:r>
            <a:endParaRPr lang="en-US" sz="2100" dirty="0"/>
          </a:p>
        </p:txBody>
      </p:sp>
      <p:sp>
        <p:nvSpPr>
          <p:cNvPr id="10" name="Shape 8"/>
          <p:cNvSpPr/>
          <p:nvPr/>
        </p:nvSpPr>
        <p:spPr>
          <a:xfrm>
            <a:off x="9619298" y="2802612"/>
            <a:ext cx="4071461" cy="1577102"/>
          </a:xfrm>
          <a:prstGeom prst="roundRect">
            <a:avLst>
              <a:gd name="adj" fmla="val 7149"/>
            </a:avLst>
          </a:prstGeom>
          <a:solidFill>
            <a:srgbClr val="DADBF1"/>
          </a:solidFill>
          <a:ln w="15240">
            <a:solidFill>
              <a:srgbClr val="C0C1D7"/>
            </a:solidFill>
            <a:prstDash val="solid"/>
          </a:ln>
        </p:spPr>
      </p:sp>
      <p:sp>
        <p:nvSpPr>
          <p:cNvPr id="11" name="Text 9"/>
          <p:cNvSpPr/>
          <p:nvPr/>
        </p:nvSpPr>
        <p:spPr>
          <a:xfrm>
            <a:off x="9977199" y="3086219"/>
            <a:ext cx="3355538" cy="419338"/>
          </a:xfrm>
          <a:prstGeom prst="rect">
            <a:avLst/>
          </a:prstGeom>
          <a:noFill/>
          <a:ln/>
        </p:spPr>
        <p:txBody>
          <a:bodyPr wrap="none" lIns="0" tIns="0" rIns="0" bIns="0" rtlCol="0" anchor="t"/>
          <a:lstStyle/>
          <a:p>
            <a:pPr algn="ctr" indent="0" marL="0">
              <a:lnSpc>
                <a:spcPts val="3300"/>
              </a:lnSpc>
              <a:buNone/>
            </a:pPr>
            <a:r>
              <a:rPr lang="en-US" sz="2600" b="1" dirty="0">
                <a:solidFill>
                  <a:srgbClr val="272525"/>
                </a:solidFill>
                <a:latin typeface="Inter Bold" pitchFamily="34" charset="0"/>
                <a:ea typeface="Inter Bold" pitchFamily="34" charset="-122"/>
                <a:cs typeface="Inter Bold" pitchFamily="34" charset="-120"/>
              </a:rPr>
              <a:t>RevPAR</a:t>
            </a:r>
            <a:endParaRPr lang="en-US" sz="2600" dirty="0"/>
          </a:p>
        </p:txBody>
      </p:sp>
      <p:sp>
        <p:nvSpPr>
          <p:cNvPr id="12" name="Text 10"/>
          <p:cNvSpPr/>
          <p:nvPr/>
        </p:nvSpPr>
        <p:spPr>
          <a:xfrm>
            <a:off x="9902904" y="3666530"/>
            <a:ext cx="3504248" cy="429578"/>
          </a:xfrm>
          <a:prstGeom prst="rect">
            <a:avLst/>
          </a:prstGeom>
          <a:noFill/>
          <a:ln/>
        </p:spPr>
        <p:txBody>
          <a:bodyPr wrap="none" lIns="0" tIns="0" rIns="0" bIns="0" rtlCol="0" anchor="t"/>
          <a:lstStyle/>
          <a:p>
            <a:pPr algn="ctr" indent="0" marL="0">
              <a:lnSpc>
                <a:spcPts val="3350"/>
              </a:lnSpc>
              <a:buNone/>
            </a:pPr>
            <a:r>
              <a:rPr lang="en-US" sz="2100" dirty="0">
                <a:solidFill>
                  <a:srgbClr val="272525"/>
                </a:solidFill>
                <a:latin typeface="Inter" pitchFamily="34" charset="0"/>
                <a:ea typeface="Inter" pitchFamily="34" charset="-122"/>
                <a:cs typeface="Inter" pitchFamily="34" charset="-120"/>
              </a:rPr>
              <a:t>向上(+3.4%)</a:t>
            </a:r>
            <a:endParaRPr lang="en-US" sz="2100" dirty="0"/>
          </a:p>
        </p:txBody>
      </p:sp>
      <p:sp>
        <p:nvSpPr>
          <p:cNvPr id="13" name="Shape 11"/>
          <p:cNvSpPr/>
          <p:nvPr/>
        </p:nvSpPr>
        <p:spPr>
          <a:xfrm>
            <a:off x="939522" y="4681657"/>
            <a:ext cx="12751356" cy="2429470"/>
          </a:xfrm>
          <a:prstGeom prst="roundRect">
            <a:avLst>
              <a:gd name="adj" fmla="val 4641"/>
            </a:avLst>
          </a:prstGeom>
          <a:solidFill>
            <a:srgbClr val="C7C9EA"/>
          </a:solidFill>
          <a:ln/>
        </p:spPr>
      </p:sp>
      <p:pic>
        <p:nvPicPr>
          <p:cNvPr id="14" name="Image 0" descr="preencoded.png">    </p:cNvPr>
          <p:cNvPicPr>
            <a:picLocks noChangeAspect="1"/>
          </p:cNvPicPr>
          <p:nvPr/>
        </p:nvPicPr>
        <p:blipFill>
          <a:blip r:embed="rId1"/>
          <a:stretch>
            <a:fillRect/>
          </a:stretch>
        </p:blipFill>
        <p:spPr>
          <a:xfrm>
            <a:off x="1207889" y="5094565"/>
            <a:ext cx="335518" cy="268367"/>
          </a:xfrm>
          <a:prstGeom prst="rect">
            <a:avLst/>
          </a:prstGeom>
        </p:spPr>
      </p:pic>
      <p:sp>
        <p:nvSpPr>
          <p:cNvPr id="15" name="Text 12"/>
          <p:cNvSpPr/>
          <p:nvPr/>
        </p:nvSpPr>
        <p:spPr>
          <a:xfrm>
            <a:off x="1811774" y="5017056"/>
            <a:ext cx="11610737" cy="1718310"/>
          </a:xfrm>
          <a:prstGeom prst="rect">
            <a:avLst/>
          </a:prstGeom>
          <a:noFill/>
          <a:ln/>
        </p:spPr>
        <p:txBody>
          <a:bodyPr wrap="square" lIns="0" tIns="0" rIns="0" bIns="0" rtlCol="0" anchor="t"/>
          <a:lstStyle/>
          <a:p>
            <a:pPr algn="l" indent="0" marL="0">
              <a:lnSpc>
                <a:spcPts val="3350"/>
              </a:lnSpc>
              <a:buNone/>
            </a:pPr>
            <a:r>
              <a:rPr lang="en-US" sz="2100" dirty="0">
                <a:solidFill>
                  <a:srgbClr val="000000"/>
                </a:solidFill>
                <a:latin typeface="Inter" pitchFamily="34" charset="0"/>
                <a:ea typeface="Inter" pitchFamily="34" charset="-122"/>
                <a:cs typeface="Inter" pitchFamily="34" charset="-120"/>
              </a:rPr>
              <a:t>売上増加の主因は、OCCの小幅改善に加えてADRが+2.2%上昇したことでRevPARが+3.4%伸び、それがそのまま総売上の+3.4%増につながった点にあります。人泊が減少していることから、人数ボリュームではなく「客室軸での稼働と単価の組み合わせ」による売上構成へのシフトが進んでいます。</a:t>
            </a:r>
            <a:endParaRPr lang="en-US" sz="21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939522" y="841058"/>
            <a:ext cx="6192798" cy="469821"/>
          </a:xfrm>
          <a:prstGeom prst="rect">
            <a:avLst/>
          </a:prstGeom>
          <a:noFill/>
          <a:ln/>
        </p:spPr>
        <p:txBody>
          <a:bodyPr wrap="none" lIns="0" tIns="0" rIns="0" bIns="0" rtlCol="0" anchor="t"/>
          <a:lstStyle/>
          <a:p>
            <a:pPr algn="l" indent="0" marL="0">
              <a:lnSpc>
                <a:spcPts val="3650"/>
              </a:lnSpc>
              <a:buNone/>
            </a:pPr>
            <a:r>
              <a:rPr lang="en-US" sz="2950" b="1" dirty="0">
                <a:solidFill>
                  <a:srgbClr val="000000"/>
                </a:solidFill>
                <a:latin typeface="Inter Bold" pitchFamily="34" charset="0"/>
                <a:ea typeface="Inter Bold" pitchFamily="34" charset="-122"/>
                <a:cs typeface="Inter Bold" pitchFamily="34" charset="-120"/>
              </a:rPr>
              <a:t>③ 地域別売上構成 2025年12月実績</a:t>
            </a:r>
            <a:endParaRPr lang="en-US" sz="2950" dirty="0"/>
          </a:p>
        </p:txBody>
      </p:sp>
      <p:sp>
        <p:nvSpPr>
          <p:cNvPr id="3" name="Text 1"/>
          <p:cNvSpPr/>
          <p:nvPr/>
        </p:nvSpPr>
        <p:spPr>
          <a:xfrm>
            <a:off x="939522" y="1363385"/>
            <a:ext cx="2759750" cy="293608"/>
          </a:xfrm>
          <a:prstGeom prst="rect">
            <a:avLst/>
          </a:prstGeom>
          <a:noFill/>
          <a:ln/>
        </p:spPr>
        <p:txBody>
          <a:bodyPr wrap="none" lIns="0" tIns="0" rIns="0" bIns="0" rtlCol="0" anchor="t"/>
          <a:lstStyle/>
          <a:p>
            <a:pPr algn="l" indent="0" marL="0">
              <a:lnSpc>
                <a:spcPts val="2300"/>
              </a:lnSpc>
              <a:buNone/>
            </a:pPr>
            <a:r>
              <a:rPr lang="en-US" sz="1800" b="1" dirty="0">
                <a:solidFill>
                  <a:srgbClr val="000000"/>
                </a:solidFill>
                <a:latin typeface="Inter Bold" pitchFamily="34" charset="0"/>
                <a:ea typeface="Inter Bold" pitchFamily="34" charset="-122"/>
                <a:cs typeface="Inter Bold" pitchFamily="34" charset="-120"/>
              </a:rPr>
              <a:t>地域区分(本レポート定義)</a:t>
            </a:r>
            <a:endParaRPr lang="en-US" sz="1800" dirty="0"/>
          </a:p>
        </p:txBody>
      </p:sp>
      <p:sp>
        <p:nvSpPr>
          <p:cNvPr id="4" name="Shape 2"/>
          <p:cNvSpPr/>
          <p:nvPr/>
        </p:nvSpPr>
        <p:spPr>
          <a:xfrm>
            <a:off x="939522" y="1854279"/>
            <a:ext cx="12751356" cy="4727496"/>
          </a:xfrm>
          <a:prstGeom prst="roundRect">
            <a:avLst>
              <a:gd name="adj" fmla="val 1669"/>
            </a:avLst>
          </a:prstGeom>
          <a:noFill/>
          <a:ln w="7620">
            <a:solidFill>
              <a:srgbClr val="000000">
                <a:alpha val="8000"/>
              </a:srgbClr>
            </a:solidFill>
            <a:prstDash val="solid"/>
          </a:ln>
        </p:spPr>
      </p:sp>
      <p:sp>
        <p:nvSpPr>
          <p:cNvPr id="5" name="Shape 3"/>
          <p:cNvSpPr/>
          <p:nvPr/>
        </p:nvSpPr>
        <p:spPr>
          <a:xfrm>
            <a:off x="947142" y="1861899"/>
            <a:ext cx="12736116" cy="428387"/>
          </a:xfrm>
          <a:prstGeom prst="rect">
            <a:avLst/>
          </a:prstGeom>
          <a:solidFill>
            <a:srgbClr val="FFFFFF">
              <a:alpha val="4000"/>
            </a:srgbClr>
          </a:solidFill>
          <a:ln/>
        </p:spPr>
      </p:sp>
      <p:sp>
        <p:nvSpPr>
          <p:cNvPr id="6" name="Text 4"/>
          <p:cNvSpPr/>
          <p:nvPr/>
        </p:nvSpPr>
        <p:spPr>
          <a:xfrm>
            <a:off x="1135142" y="1948339"/>
            <a:ext cx="2167652" cy="255508"/>
          </a:xfrm>
          <a:prstGeom prst="rect">
            <a:avLst/>
          </a:prstGeom>
          <a:noFill/>
          <a:ln/>
        </p:spPr>
        <p:txBody>
          <a:bodyPr wrap="none" lIns="0" tIns="0" rIns="0" bIns="0" rtlCol="0" anchor="t"/>
          <a:lstStyle/>
          <a:p>
            <a:pPr algn="l" indent="0" marL="0">
              <a:lnSpc>
                <a:spcPts val="2000"/>
              </a:lnSpc>
              <a:buNone/>
            </a:pPr>
            <a:r>
              <a:rPr lang="en-US" sz="1450" b="1" dirty="0">
                <a:solidFill>
                  <a:srgbClr val="272525"/>
                </a:solidFill>
                <a:latin typeface="Inter" pitchFamily="34" charset="0"/>
                <a:ea typeface="Inter" pitchFamily="34" charset="-122"/>
                <a:cs typeface="Inter" pitchFamily="34" charset="-120"/>
              </a:rPr>
              <a:t>地域</a:t>
            </a:r>
            <a:endParaRPr lang="en-US" sz="1450" dirty="0"/>
          </a:p>
        </p:txBody>
      </p:sp>
      <p:sp>
        <p:nvSpPr>
          <p:cNvPr id="7" name="Text 5"/>
          <p:cNvSpPr/>
          <p:nvPr/>
        </p:nvSpPr>
        <p:spPr>
          <a:xfrm>
            <a:off x="3686175" y="1948339"/>
            <a:ext cx="3437453" cy="255508"/>
          </a:xfrm>
          <a:prstGeom prst="rect">
            <a:avLst/>
          </a:prstGeom>
          <a:noFill/>
          <a:ln/>
        </p:spPr>
        <p:txBody>
          <a:bodyPr wrap="none" lIns="0" tIns="0" rIns="0" bIns="0" rtlCol="0" anchor="t"/>
          <a:lstStyle/>
          <a:p>
            <a:pPr algn="l" indent="0" marL="0">
              <a:lnSpc>
                <a:spcPts val="2000"/>
              </a:lnSpc>
              <a:buNone/>
            </a:pPr>
            <a:r>
              <a:rPr lang="en-US" sz="1450" b="1" dirty="0">
                <a:solidFill>
                  <a:srgbClr val="272525"/>
                </a:solidFill>
                <a:latin typeface="Inter" pitchFamily="34" charset="0"/>
                <a:ea typeface="Inter" pitchFamily="34" charset="-122"/>
                <a:cs typeface="Inter" pitchFamily="34" charset="-120"/>
              </a:rPr>
              <a:t>売上(2025年12月)</a:t>
            </a:r>
            <a:endParaRPr lang="en-US" sz="1450" dirty="0"/>
          </a:p>
        </p:txBody>
      </p:sp>
      <p:sp>
        <p:nvSpPr>
          <p:cNvPr id="8" name="Text 6"/>
          <p:cNvSpPr/>
          <p:nvPr/>
        </p:nvSpPr>
        <p:spPr>
          <a:xfrm>
            <a:off x="7507010" y="1948339"/>
            <a:ext cx="2800588" cy="255508"/>
          </a:xfrm>
          <a:prstGeom prst="rect">
            <a:avLst/>
          </a:prstGeom>
          <a:noFill/>
          <a:ln/>
        </p:spPr>
        <p:txBody>
          <a:bodyPr wrap="none" lIns="0" tIns="0" rIns="0" bIns="0" rtlCol="0" anchor="t"/>
          <a:lstStyle/>
          <a:p>
            <a:pPr algn="l" indent="0" marL="0">
              <a:lnSpc>
                <a:spcPts val="2000"/>
              </a:lnSpc>
              <a:buNone/>
            </a:pPr>
            <a:r>
              <a:rPr lang="en-US" sz="1450" b="1" dirty="0">
                <a:solidFill>
                  <a:srgbClr val="272525"/>
                </a:solidFill>
                <a:latin typeface="Inter" pitchFamily="34" charset="0"/>
                <a:ea typeface="Inter" pitchFamily="34" charset="-122"/>
                <a:cs typeface="Inter" pitchFamily="34" charset="-120"/>
              </a:rPr>
              <a:t>構成比</a:t>
            </a:r>
            <a:endParaRPr lang="en-US" sz="1450" dirty="0"/>
          </a:p>
        </p:txBody>
      </p:sp>
      <p:sp>
        <p:nvSpPr>
          <p:cNvPr id="9" name="Text 7"/>
          <p:cNvSpPr/>
          <p:nvPr/>
        </p:nvSpPr>
        <p:spPr>
          <a:xfrm>
            <a:off x="10690979" y="1948339"/>
            <a:ext cx="2804398" cy="255508"/>
          </a:xfrm>
          <a:prstGeom prst="rect">
            <a:avLst/>
          </a:prstGeom>
          <a:noFill/>
          <a:ln/>
        </p:spPr>
        <p:txBody>
          <a:bodyPr wrap="none" lIns="0" tIns="0" rIns="0" bIns="0" rtlCol="0" anchor="t"/>
          <a:lstStyle/>
          <a:p>
            <a:pPr algn="l" indent="0" marL="0">
              <a:lnSpc>
                <a:spcPts val="2000"/>
              </a:lnSpc>
              <a:buNone/>
            </a:pPr>
            <a:r>
              <a:rPr lang="en-US" sz="1450" b="1" dirty="0">
                <a:solidFill>
                  <a:srgbClr val="272525"/>
                </a:solidFill>
                <a:latin typeface="Inter" pitchFamily="34" charset="0"/>
                <a:ea typeface="Inter" pitchFamily="34" charset="-122"/>
                <a:cs typeface="Inter" pitchFamily="34" charset="-120"/>
              </a:rPr>
              <a:t>順位</a:t>
            </a:r>
            <a:endParaRPr lang="en-US" sz="1450" dirty="0"/>
          </a:p>
        </p:txBody>
      </p:sp>
      <p:sp>
        <p:nvSpPr>
          <p:cNvPr id="10" name="Shape 8"/>
          <p:cNvSpPr/>
          <p:nvPr/>
        </p:nvSpPr>
        <p:spPr>
          <a:xfrm>
            <a:off x="947142" y="2290286"/>
            <a:ext cx="12736116" cy="428387"/>
          </a:xfrm>
          <a:prstGeom prst="rect">
            <a:avLst/>
          </a:prstGeom>
          <a:solidFill>
            <a:srgbClr val="000000">
              <a:alpha val="4000"/>
            </a:srgbClr>
          </a:solidFill>
          <a:ln/>
        </p:spPr>
      </p:sp>
      <p:sp>
        <p:nvSpPr>
          <p:cNvPr id="11" name="Text 9"/>
          <p:cNvSpPr/>
          <p:nvPr/>
        </p:nvSpPr>
        <p:spPr>
          <a:xfrm>
            <a:off x="1135142" y="2376726"/>
            <a:ext cx="2167652" cy="255508"/>
          </a:xfrm>
          <a:prstGeom prst="rect">
            <a:avLst/>
          </a:prstGeom>
          <a:noFill/>
          <a:ln/>
        </p:spPr>
        <p:txBody>
          <a:bodyPr wrap="none" lIns="0" tIns="0" rIns="0" bIns="0" rtlCol="0" anchor="t"/>
          <a:lstStyle/>
          <a:p>
            <a:pPr algn="l" indent="0" marL="0">
              <a:lnSpc>
                <a:spcPts val="2000"/>
              </a:lnSpc>
              <a:buNone/>
            </a:pPr>
            <a:r>
              <a:rPr lang="en-US" sz="1450" dirty="0">
                <a:solidFill>
                  <a:srgbClr val="272525"/>
                </a:solidFill>
                <a:latin typeface="Inter" pitchFamily="34" charset="0"/>
                <a:ea typeface="Inter" pitchFamily="34" charset="-122"/>
                <a:cs typeface="Inter" pitchFamily="34" charset="-120"/>
              </a:rPr>
              <a:t>その他</a:t>
            </a:r>
            <a:endParaRPr lang="en-US" sz="1450" dirty="0"/>
          </a:p>
        </p:txBody>
      </p:sp>
      <p:sp>
        <p:nvSpPr>
          <p:cNvPr id="12" name="Text 10"/>
          <p:cNvSpPr/>
          <p:nvPr/>
        </p:nvSpPr>
        <p:spPr>
          <a:xfrm>
            <a:off x="3686175" y="2376726"/>
            <a:ext cx="3437453" cy="255508"/>
          </a:xfrm>
          <a:prstGeom prst="rect">
            <a:avLst/>
          </a:prstGeom>
          <a:noFill/>
          <a:ln/>
        </p:spPr>
        <p:txBody>
          <a:bodyPr wrap="none" lIns="0" tIns="0" rIns="0" bIns="0" rtlCol="0" anchor="t"/>
          <a:lstStyle/>
          <a:p>
            <a:pPr algn="l" indent="0" marL="0">
              <a:lnSpc>
                <a:spcPts val="2000"/>
              </a:lnSpc>
              <a:buNone/>
            </a:pPr>
            <a:r>
              <a:rPr lang="en-US" sz="1450" dirty="0">
                <a:solidFill>
                  <a:srgbClr val="272525"/>
                </a:solidFill>
                <a:latin typeface="Inter" pitchFamily="34" charset="0"/>
                <a:ea typeface="Inter" pitchFamily="34" charset="-122"/>
                <a:cs typeface="Inter" pitchFamily="34" charset="-120"/>
              </a:rPr>
              <a:t>307,709,138円</a:t>
            </a:r>
            <a:endParaRPr lang="en-US" sz="1450" dirty="0"/>
          </a:p>
        </p:txBody>
      </p:sp>
      <p:sp>
        <p:nvSpPr>
          <p:cNvPr id="13" name="Text 11"/>
          <p:cNvSpPr/>
          <p:nvPr/>
        </p:nvSpPr>
        <p:spPr>
          <a:xfrm>
            <a:off x="7507010" y="2376726"/>
            <a:ext cx="2800588" cy="255508"/>
          </a:xfrm>
          <a:prstGeom prst="rect">
            <a:avLst/>
          </a:prstGeom>
          <a:noFill/>
          <a:ln/>
        </p:spPr>
        <p:txBody>
          <a:bodyPr wrap="none" lIns="0" tIns="0" rIns="0" bIns="0" rtlCol="0" anchor="t"/>
          <a:lstStyle/>
          <a:p>
            <a:pPr algn="l" indent="0" marL="0">
              <a:lnSpc>
                <a:spcPts val="2000"/>
              </a:lnSpc>
              <a:buNone/>
            </a:pPr>
            <a:r>
              <a:rPr lang="en-US" sz="1450" dirty="0">
                <a:solidFill>
                  <a:srgbClr val="272525"/>
                </a:solidFill>
                <a:latin typeface="Inter" pitchFamily="34" charset="0"/>
                <a:ea typeface="Inter" pitchFamily="34" charset="-122"/>
                <a:cs typeface="Inter" pitchFamily="34" charset="-120"/>
              </a:rPr>
              <a:t>29.0%</a:t>
            </a:r>
            <a:endParaRPr lang="en-US" sz="1450" dirty="0"/>
          </a:p>
        </p:txBody>
      </p:sp>
      <p:sp>
        <p:nvSpPr>
          <p:cNvPr id="14" name="Text 12"/>
          <p:cNvSpPr/>
          <p:nvPr/>
        </p:nvSpPr>
        <p:spPr>
          <a:xfrm>
            <a:off x="10690979" y="2376726"/>
            <a:ext cx="2804398" cy="255508"/>
          </a:xfrm>
          <a:prstGeom prst="rect">
            <a:avLst/>
          </a:prstGeom>
          <a:noFill/>
          <a:ln/>
        </p:spPr>
        <p:txBody>
          <a:bodyPr wrap="none" lIns="0" tIns="0" rIns="0" bIns="0" rtlCol="0" anchor="t"/>
          <a:lstStyle/>
          <a:p>
            <a:pPr algn="l" indent="0" marL="0">
              <a:lnSpc>
                <a:spcPts val="2000"/>
              </a:lnSpc>
              <a:buNone/>
            </a:pPr>
            <a:r>
              <a:rPr lang="en-US" sz="1450" dirty="0">
                <a:solidFill>
                  <a:srgbClr val="272525"/>
                </a:solidFill>
                <a:latin typeface="Inter" pitchFamily="34" charset="0"/>
                <a:ea typeface="Inter" pitchFamily="34" charset="-122"/>
                <a:cs typeface="Inter" pitchFamily="34" charset="-120"/>
              </a:rPr>
              <a:t>1位</a:t>
            </a:r>
            <a:endParaRPr lang="en-US" sz="1450" dirty="0"/>
          </a:p>
        </p:txBody>
      </p:sp>
      <p:sp>
        <p:nvSpPr>
          <p:cNvPr id="15" name="Shape 13"/>
          <p:cNvSpPr/>
          <p:nvPr/>
        </p:nvSpPr>
        <p:spPr>
          <a:xfrm>
            <a:off x="947142" y="2718673"/>
            <a:ext cx="12736116" cy="428387"/>
          </a:xfrm>
          <a:prstGeom prst="rect">
            <a:avLst/>
          </a:prstGeom>
          <a:solidFill>
            <a:srgbClr val="FFFFFF">
              <a:alpha val="4000"/>
            </a:srgbClr>
          </a:solidFill>
          <a:ln/>
        </p:spPr>
      </p:sp>
      <p:sp>
        <p:nvSpPr>
          <p:cNvPr id="16" name="Text 14"/>
          <p:cNvSpPr/>
          <p:nvPr/>
        </p:nvSpPr>
        <p:spPr>
          <a:xfrm>
            <a:off x="1135142" y="2805113"/>
            <a:ext cx="2167652" cy="255508"/>
          </a:xfrm>
          <a:prstGeom prst="rect">
            <a:avLst/>
          </a:prstGeom>
          <a:noFill/>
          <a:ln/>
        </p:spPr>
        <p:txBody>
          <a:bodyPr wrap="none" lIns="0" tIns="0" rIns="0" bIns="0" rtlCol="0" anchor="t"/>
          <a:lstStyle/>
          <a:p>
            <a:pPr algn="l" indent="0" marL="0">
              <a:lnSpc>
                <a:spcPts val="2000"/>
              </a:lnSpc>
              <a:buNone/>
            </a:pPr>
            <a:r>
              <a:rPr lang="en-US" sz="1450" dirty="0">
                <a:solidFill>
                  <a:srgbClr val="272525"/>
                </a:solidFill>
                <a:latin typeface="Inter" pitchFamily="34" charset="0"/>
                <a:ea typeface="Inter" pitchFamily="34" charset="-122"/>
                <a:cs typeface="Inter" pitchFamily="34" charset="-120"/>
              </a:rPr>
              <a:t>北陸</a:t>
            </a:r>
            <a:endParaRPr lang="en-US" sz="1450" dirty="0"/>
          </a:p>
        </p:txBody>
      </p:sp>
      <p:sp>
        <p:nvSpPr>
          <p:cNvPr id="17" name="Text 15"/>
          <p:cNvSpPr/>
          <p:nvPr/>
        </p:nvSpPr>
        <p:spPr>
          <a:xfrm>
            <a:off x="3686175" y="2805113"/>
            <a:ext cx="3437453" cy="255508"/>
          </a:xfrm>
          <a:prstGeom prst="rect">
            <a:avLst/>
          </a:prstGeom>
          <a:noFill/>
          <a:ln/>
        </p:spPr>
        <p:txBody>
          <a:bodyPr wrap="none" lIns="0" tIns="0" rIns="0" bIns="0" rtlCol="0" anchor="t"/>
          <a:lstStyle/>
          <a:p>
            <a:pPr algn="l" indent="0" marL="0">
              <a:lnSpc>
                <a:spcPts val="2000"/>
              </a:lnSpc>
              <a:buNone/>
            </a:pPr>
            <a:r>
              <a:rPr lang="en-US" sz="1450" dirty="0">
                <a:solidFill>
                  <a:srgbClr val="272525"/>
                </a:solidFill>
                <a:latin typeface="Inter" pitchFamily="34" charset="0"/>
                <a:ea typeface="Inter" pitchFamily="34" charset="-122"/>
                <a:cs typeface="Inter" pitchFamily="34" charset="-120"/>
              </a:rPr>
              <a:t>213,809,811円</a:t>
            </a:r>
            <a:endParaRPr lang="en-US" sz="1450" dirty="0"/>
          </a:p>
        </p:txBody>
      </p:sp>
      <p:sp>
        <p:nvSpPr>
          <p:cNvPr id="18" name="Text 16"/>
          <p:cNvSpPr/>
          <p:nvPr/>
        </p:nvSpPr>
        <p:spPr>
          <a:xfrm>
            <a:off x="7507010" y="2805113"/>
            <a:ext cx="2800588" cy="255508"/>
          </a:xfrm>
          <a:prstGeom prst="rect">
            <a:avLst/>
          </a:prstGeom>
          <a:noFill/>
          <a:ln/>
        </p:spPr>
        <p:txBody>
          <a:bodyPr wrap="none" lIns="0" tIns="0" rIns="0" bIns="0" rtlCol="0" anchor="t"/>
          <a:lstStyle/>
          <a:p>
            <a:pPr algn="l" indent="0" marL="0">
              <a:lnSpc>
                <a:spcPts val="2000"/>
              </a:lnSpc>
              <a:buNone/>
            </a:pPr>
            <a:r>
              <a:rPr lang="en-US" sz="1450" dirty="0">
                <a:solidFill>
                  <a:srgbClr val="272525"/>
                </a:solidFill>
                <a:latin typeface="Inter" pitchFamily="34" charset="0"/>
                <a:ea typeface="Inter" pitchFamily="34" charset="-122"/>
                <a:cs typeface="Inter" pitchFamily="34" charset="-120"/>
              </a:rPr>
              <a:t>20.1%</a:t>
            </a:r>
            <a:endParaRPr lang="en-US" sz="1450" dirty="0"/>
          </a:p>
        </p:txBody>
      </p:sp>
      <p:sp>
        <p:nvSpPr>
          <p:cNvPr id="19" name="Text 17"/>
          <p:cNvSpPr/>
          <p:nvPr/>
        </p:nvSpPr>
        <p:spPr>
          <a:xfrm>
            <a:off x="10690979" y="2805113"/>
            <a:ext cx="2804398" cy="255508"/>
          </a:xfrm>
          <a:prstGeom prst="rect">
            <a:avLst/>
          </a:prstGeom>
          <a:noFill/>
          <a:ln/>
        </p:spPr>
        <p:txBody>
          <a:bodyPr wrap="none" lIns="0" tIns="0" rIns="0" bIns="0" rtlCol="0" anchor="t"/>
          <a:lstStyle/>
          <a:p>
            <a:pPr algn="l" indent="0" marL="0">
              <a:lnSpc>
                <a:spcPts val="2000"/>
              </a:lnSpc>
              <a:buNone/>
            </a:pPr>
            <a:r>
              <a:rPr lang="en-US" sz="1450" dirty="0">
                <a:solidFill>
                  <a:srgbClr val="272525"/>
                </a:solidFill>
                <a:latin typeface="Inter" pitchFamily="34" charset="0"/>
                <a:ea typeface="Inter" pitchFamily="34" charset="-122"/>
                <a:cs typeface="Inter" pitchFamily="34" charset="-120"/>
              </a:rPr>
              <a:t>2位</a:t>
            </a:r>
            <a:endParaRPr lang="en-US" sz="1450" dirty="0"/>
          </a:p>
        </p:txBody>
      </p:sp>
      <p:sp>
        <p:nvSpPr>
          <p:cNvPr id="20" name="Shape 18"/>
          <p:cNvSpPr/>
          <p:nvPr/>
        </p:nvSpPr>
        <p:spPr>
          <a:xfrm>
            <a:off x="947142" y="3147060"/>
            <a:ext cx="12736116" cy="428387"/>
          </a:xfrm>
          <a:prstGeom prst="rect">
            <a:avLst/>
          </a:prstGeom>
          <a:solidFill>
            <a:srgbClr val="000000">
              <a:alpha val="4000"/>
            </a:srgbClr>
          </a:solidFill>
          <a:ln/>
        </p:spPr>
      </p:sp>
      <p:sp>
        <p:nvSpPr>
          <p:cNvPr id="21" name="Text 19"/>
          <p:cNvSpPr/>
          <p:nvPr/>
        </p:nvSpPr>
        <p:spPr>
          <a:xfrm>
            <a:off x="1135142" y="3233499"/>
            <a:ext cx="2167652" cy="255508"/>
          </a:xfrm>
          <a:prstGeom prst="rect">
            <a:avLst/>
          </a:prstGeom>
          <a:noFill/>
          <a:ln/>
        </p:spPr>
        <p:txBody>
          <a:bodyPr wrap="none" lIns="0" tIns="0" rIns="0" bIns="0" rtlCol="0" anchor="t"/>
          <a:lstStyle/>
          <a:p>
            <a:pPr algn="l" indent="0" marL="0">
              <a:lnSpc>
                <a:spcPts val="2000"/>
              </a:lnSpc>
              <a:buNone/>
            </a:pPr>
            <a:r>
              <a:rPr lang="en-US" sz="1450" dirty="0">
                <a:solidFill>
                  <a:srgbClr val="272525"/>
                </a:solidFill>
                <a:latin typeface="Inter" pitchFamily="34" charset="0"/>
                <a:ea typeface="Inter" pitchFamily="34" charset="-122"/>
                <a:cs typeface="Inter" pitchFamily="34" charset="-120"/>
              </a:rPr>
              <a:t>近畿</a:t>
            </a:r>
            <a:endParaRPr lang="en-US" sz="1450" dirty="0"/>
          </a:p>
        </p:txBody>
      </p:sp>
      <p:sp>
        <p:nvSpPr>
          <p:cNvPr id="22" name="Text 20"/>
          <p:cNvSpPr/>
          <p:nvPr/>
        </p:nvSpPr>
        <p:spPr>
          <a:xfrm>
            <a:off x="3686175" y="3233499"/>
            <a:ext cx="3437453" cy="255508"/>
          </a:xfrm>
          <a:prstGeom prst="rect">
            <a:avLst/>
          </a:prstGeom>
          <a:noFill/>
          <a:ln/>
        </p:spPr>
        <p:txBody>
          <a:bodyPr wrap="none" lIns="0" tIns="0" rIns="0" bIns="0" rtlCol="0" anchor="t"/>
          <a:lstStyle/>
          <a:p>
            <a:pPr algn="l" indent="0" marL="0">
              <a:lnSpc>
                <a:spcPts val="2000"/>
              </a:lnSpc>
              <a:buNone/>
            </a:pPr>
            <a:r>
              <a:rPr lang="en-US" sz="1450" dirty="0">
                <a:solidFill>
                  <a:srgbClr val="272525"/>
                </a:solidFill>
                <a:latin typeface="Inter" pitchFamily="34" charset="0"/>
                <a:ea typeface="Inter" pitchFamily="34" charset="-122"/>
                <a:cs typeface="Inter" pitchFamily="34" charset="-120"/>
              </a:rPr>
              <a:t>187,391,416円</a:t>
            </a:r>
            <a:endParaRPr lang="en-US" sz="1450" dirty="0"/>
          </a:p>
        </p:txBody>
      </p:sp>
      <p:sp>
        <p:nvSpPr>
          <p:cNvPr id="23" name="Text 21"/>
          <p:cNvSpPr/>
          <p:nvPr/>
        </p:nvSpPr>
        <p:spPr>
          <a:xfrm>
            <a:off x="7507010" y="3233499"/>
            <a:ext cx="2800588" cy="255508"/>
          </a:xfrm>
          <a:prstGeom prst="rect">
            <a:avLst/>
          </a:prstGeom>
          <a:noFill/>
          <a:ln/>
        </p:spPr>
        <p:txBody>
          <a:bodyPr wrap="none" lIns="0" tIns="0" rIns="0" bIns="0" rtlCol="0" anchor="t"/>
          <a:lstStyle/>
          <a:p>
            <a:pPr algn="l" indent="0" marL="0">
              <a:lnSpc>
                <a:spcPts val="2000"/>
              </a:lnSpc>
              <a:buNone/>
            </a:pPr>
            <a:r>
              <a:rPr lang="en-US" sz="1450" dirty="0">
                <a:solidFill>
                  <a:srgbClr val="272525"/>
                </a:solidFill>
                <a:latin typeface="Inter" pitchFamily="34" charset="0"/>
                <a:ea typeface="Inter" pitchFamily="34" charset="-122"/>
                <a:cs typeface="Inter" pitchFamily="34" charset="-120"/>
              </a:rPr>
              <a:t>17.7%</a:t>
            </a:r>
            <a:endParaRPr lang="en-US" sz="1450" dirty="0"/>
          </a:p>
        </p:txBody>
      </p:sp>
      <p:sp>
        <p:nvSpPr>
          <p:cNvPr id="24" name="Text 22"/>
          <p:cNvSpPr/>
          <p:nvPr/>
        </p:nvSpPr>
        <p:spPr>
          <a:xfrm>
            <a:off x="10690979" y="3233499"/>
            <a:ext cx="2804398" cy="255508"/>
          </a:xfrm>
          <a:prstGeom prst="rect">
            <a:avLst/>
          </a:prstGeom>
          <a:noFill/>
          <a:ln/>
        </p:spPr>
        <p:txBody>
          <a:bodyPr wrap="none" lIns="0" tIns="0" rIns="0" bIns="0" rtlCol="0" anchor="t"/>
          <a:lstStyle/>
          <a:p>
            <a:pPr algn="l" indent="0" marL="0">
              <a:lnSpc>
                <a:spcPts val="2000"/>
              </a:lnSpc>
              <a:buNone/>
            </a:pPr>
            <a:r>
              <a:rPr lang="en-US" sz="1450" dirty="0">
                <a:solidFill>
                  <a:srgbClr val="272525"/>
                </a:solidFill>
                <a:latin typeface="Inter" pitchFamily="34" charset="0"/>
                <a:ea typeface="Inter" pitchFamily="34" charset="-122"/>
                <a:cs typeface="Inter" pitchFamily="34" charset="-120"/>
              </a:rPr>
              <a:t>3位</a:t>
            </a:r>
            <a:endParaRPr lang="en-US" sz="1450" dirty="0"/>
          </a:p>
        </p:txBody>
      </p:sp>
      <p:sp>
        <p:nvSpPr>
          <p:cNvPr id="25" name="Shape 23"/>
          <p:cNvSpPr/>
          <p:nvPr/>
        </p:nvSpPr>
        <p:spPr>
          <a:xfrm>
            <a:off x="947142" y="3575447"/>
            <a:ext cx="12736116" cy="428387"/>
          </a:xfrm>
          <a:prstGeom prst="rect">
            <a:avLst/>
          </a:prstGeom>
          <a:solidFill>
            <a:srgbClr val="FFFFFF">
              <a:alpha val="4000"/>
            </a:srgbClr>
          </a:solidFill>
          <a:ln/>
        </p:spPr>
      </p:sp>
      <p:sp>
        <p:nvSpPr>
          <p:cNvPr id="26" name="Text 24"/>
          <p:cNvSpPr/>
          <p:nvPr/>
        </p:nvSpPr>
        <p:spPr>
          <a:xfrm>
            <a:off x="1135142" y="3661886"/>
            <a:ext cx="2167652" cy="255508"/>
          </a:xfrm>
          <a:prstGeom prst="rect">
            <a:avLst/>
          </a:prstGeom>
          <a:noFill/>
          <a:ln/>
        </p:spPr>
        <p:txBody>
          <a:bodyPr wrap="none" lIns="0" tIns="0" rIns="0" bIns="0" rtlCol="0" anchor="t"/>
          <a:lstStyle/>
          <a:p>
            <a:pPr algn="l" indent="0" marL="0">
              <a:lnSpc>
                <a:spcPts val="2000"/>
              </a:lnSpc>
              <a:buNone/>
            </a:pPr>
            <a:r>
              <a:rPr lang="en-US" sz="1450" dirty="0">
                <a:solidFill>
                  <a:srgbClr val="272525"/>
                </a:solidFill>
                <a:latin typeface="Inter" pitchFamily="34" charset="0"/>
                <a:ea typeface="Inter" pitchFamily="34" charset="-122"/>
                <a:cs typeface="Inter" pitchFamily="34" charset="-120"/>
              </a:rPr>
              <a:t>関東</a:t>
            </a:r>
            <a:endParaRPr lang="en-US" sz="1450" dirty="0"/>
          </a:p>
        </p:txBody>
      </p:sp>
      <p:sp>
        <p:nvSpPr>
          <p:cNvPr id="27" name="Text 25"/>
          <p:cNvSpPr/>
          <p:nvPr/>
        </p:nvSpPr>
        <p:spPr>
          <a:xfrm>
            <a:off x="3686175" y="3661886"/>
            <a:ext cx="3437453" cy="255508"/>
          </a:xfrm>
          <a:prstGeom prst="rect">
            <a:avLst/>
          </a:prstGeom>
          <a:noFill/>
          <a:ln/>
        </p:spPr>
        <p:txBody>
          <a:bodyPr wrap="none" lIns="0" tIns="0" rIns="0" bIns="0" rtlCol="0" anchor="t"/>
          <a:lstStyle/>
          <a:p>
            <a:pPr algn="l" indent="0" marL="0">
              <a:lnSpc>
                <a:spcPts val="2000"/>
              </a:lnSpc>
              <a:buNone/>
            </a:pPr>
            <a:r>
              <a:rPr lang="en-US" sz="1450" dirty="0">
                <a:solidFill>
                  <a:srgbClr val="272525"/>
                </a:solidFill>
                <a:latin typeface="Inter" pitchFamily="34" charset="0"/>
                <a:ea typeface="Inter" pitchFamily="34" charset="-122"/>
                <a:cs typeface="Inter" pitchFamily="34" charset="-120"/>
              </a:rPr>
              <a:t>125,811,228円</a:t>
            </a:r>
            <a:endParaRPr lang="en-US" sz="1450" dirty="0"/>
          </a:p>
        </p:txBody>
      </p:sp>
      <p:sp>
        <p:nvSpPr>
          <p:cNvPr id="28" name="Text 26"/>
          <p:cNvSpPr/>
          <p:nvPr/>
        </p:nvSpPr>
        <p:spPr>
          <a:xfrm>
            <a:off x="7507010" y="3661886"/>
            <a:ext cx="2800588" cy="255508"/>
          </a:xfrm>
          <a:prstGeom prst="rect">
            <a:avLst/>
          </a:prstGeom>
          <a:noFill/>
          <a:ln/>
        </p:spPr>
        <p:txBody>
          <a:bodyPr wrap="none" lIns="0" tIns="0" rIns="0" bIns="0" rtlCol="0" anchor="t"/>
          <a:lstStyle/>
          <a:p>
            <a:pPr algn="l" indent="0" marL="0">
              <a:lnSpc>
                <a:spcPts val="2000"/>
              </a:lnSpc>
              <a:buNone/>
            </a:pPr>
            <a:r>
              <a:rPr lang="en-US" sz="1450" dirty="0">
                <a:solidFill>
                  <a:srgbClr val="272525"/>
                </a:solidFill>
                <a:latin typeface="Inter" pitchFamily="34" charset="0"/>
                <a:ea typeface="Inter" pitchFamily="34" charset="-122"/>
                <a:cs typeface="Inter" pitchFamily="34" charset="-120"/>
              </a:rPr>
              <a:t>11.9%</a:t>
            </a:r>
            <a:endParaRPr lang="en-US" sz="1450" dirty="0"/>
          </a:p>
        </p:txBody>
      </p:sp>
      <p:sp>
        <p:nvSpPr>
          <p:cNvPr id="29" name="Text 27"/>
          <p:cNvSpPr/>
          <p:nvPr/>
        </p:nvSpPr>
        <p:spPr>
          <a:xfrm>
            <a:off x="10690979" y="3661886"/>
            <a:ext cx="2804398" cy="255508"/>
          </a:xfrm>
          <a:prstGeom prst="rect">
            <a:avLst/>
          </a:prstGeom>
          <a:noFill/>
          <a:ln/>
        </p:spPr>
        <p:txBody>
          <a:bodyPr wrap="none" lIns="0" tIns="0" rIns="0" bIns="0" rtlCol="0" anchor="t"/>
          <a:lstStyle/>
          <a:p>
            <a:pPr algn="l" indent="0" marL="0">
              <a:lnSpc>
                <a:spcPts val="2000"/>
              </a:lnSpc>
              <a:buNone/>
            </a:pPr>
            <a:r>
              <a:rPr lang="en-US" sz="1450" dirty="0">
                <a:solidFill>
                  <a:srgbClr val="272525"/>
                </a:solidFill>
                <a:latin typeface="Inter" pitchFamily="34" charset="0"/>
                <a:ea typeface="Inter" pitchFamily="34" charset="-122"/>
                <a:cs typeface="Inter" pitchFamily="34" charset="-120"/>
              </a:rPr>
              <a:t>4位</a:t>
            </a:r>
            <a:endParaRPr lang="en-US" sz="1450" dirty="0"/>
          </a:p>
        </p:txBody>
      </p:sp>
      <p:sp>
        <p:nvSpPr>
          <p:cNvPr id="30" name="Shape 28"/>
          <p:cNvSpPr/>
          <p:nvPr/>
        </p:nvSpPr>
        <p:spPr>
          <a:xfrm>
            <a:off x="947142" y="4003834"/>
            <a:ext cx="12736116" cy="428387"/>
          </a:xfrm>
          <a:prstGeom prst="rect">
            <a:avLst/>
          </a:prstGeom>
          <a:solidFill>
            <a:srgbClr val="000000">
              <a:alpha val="4000"/>
            </a:srgbClr>
          </a:solidFill>
          <a:ln/>
        </p:spPr>
      </p:sp>
      <p:sp>
        <p:nvSpPr>
          <p:cNvPr id="31" name="Text 29"/>
          <p:cNvSpPr/>
          <p:nvPr/>
        </p:nvSpPr>
        <p:spPr>
          <a:xfrm>
            <a:off x="1135142" y="4090273"/>
            <a:ext cx="2167652" cy="255508"/>
          </a:xfrm>
          <a:prstGeom prst="rect">
            <a:avLst/>
          </a:prstGeom>
          <a:noFill/>
          <a:ln/>
        </p:spPr>
        <p:txBody>
          <a:bodyPr wrap="none" lIns="0" tIns="0" rIns="0" bIns="0" rtlCol="0" anchor="t"/>
          <a:lstStyle/>
          <a:p>
            <a:pPr algn="l" indent="0" marL="0">
              <a:lnSpc>
                <a:spcPts val="2000"/>
              </a:lnSpc>
              <a:buNone/>
            </a:pPr>
            <a:r>
              <a:rPr lang="en-US" sz="1450" dirty="0">
                <a:solidFill>
                  <a:srgbClr val="272525"/>
                </a:solidFill>
                <a:latin typeface="Inter" pitchFamily="34" charset="0"/>
                <a:ea typeface="Inter" pitchFamily="34" charset="-122"/>
                <a:cs typeface="Inter" pitchFamily="34" charset="-120"/>
              </a:rPr>
              <a:t>東海</a:t>
            </a:r>
            <a:endParaRPr lang="en-US" sz="1450" dirty="0"/>
          </a:p>
        </p:txBody>
      </p:sp>
      <p:sp>
        <p:nvSpPr>
          <p:cNvPr id="32" name="Text 30"/>
          <p:cNvSpPr/>
          <p:nvPr/>
        </p:nvSpPr>
        <p:spPr>
          <a:xfrm>
            <a:off x="3686175" y="4090273"/>
            <a:ext cx="3437453" cy="255508"/>
          </a:xfrm>
          <a:prstGeom prst="rect">
            <a:avLst/>
          </a:prstGeom>
          <a:noFill/>
          <a:ln/>
        </p:spPr>
        <p:txBody>
          <a:bodyPr wrap="none" lIns="0" tIns="0" rIns="0" bIns="0" rtlCol="0" anchor="t"/>
          <a:lstStyle/>
          <a:p>
            <a:pPr algn="l" indent="0" marL="0">
              <a:lnSpc>
                <a:spcPts val="2000"/>
              </a:lnSpc>
              <a:buNone/>
            </a:pPr>
            <a:r>
              <a:rPr lang="en-US" sz="1450" dirty="0">
                <a:solidFill>
                  <a:srgbClr val="272525"/>
                </a:solidFill>
                <a:latin typeface="Inter" pitchFamily="34" charset="0"/>
                <a:ea typeface="Inter" pitchFamily="34" charset="-122"/>
                <a:cs typeface="Inter" pitchFamily="34" charset="-120"/>
              </a:rPr>
              <a:t>113,477,353円</a:t>
            </a:r>
            <a:endParaRPr lang="en-US" sz="1450" dirty="0"/>
          </a:p>
        </p:txBody>
      </p:sp>
      <p:sp>
        <p:nvSpPr>
          <p:cNvPr id="33" name="Text 31"/>
          <p:cNvSpPr/>
          <p:nvPr/>
        </p:nvSpPr>
        <p:spPr>
          <a:xfrm>
            <a:off x="7507010" y="4090273"/>
            <a:ext cx="2800588" cy="255508"/>
          </a:xfrm>
          <a:prstGeom prst="rect">
            <a:avLst/>
          </a:prstGeom>
          <a:noFill/>
          <a:ln/>
        </p:spPr>
        <p:txBody>
          <a:bodyPr wrap="none" lIns="0" tIns="0" rIns="0" bIns="0" rtlCol="0" anchor="t"/>
          <a:lstStyle/>
          <a:p>
            <a:pPr algn="l" indent="0" marL="0">
              <a:lnSpc>
                <a:spcPts val="2000"/>
              </a:lnSpc>
              <a:buNone/>
            </a:pPr>
            <a:r>
              <a:rPr lang="en-US" sz="1450" dirty="0">
                <a:solidFill>
                  <a:srgbClr val="272525"/>
                </a:solidFill>
                <a:latin typeface="Inter" pitchFamily="34" charset="0"/>
                <a:ea typeface="Inter" pitchFamily="34" charset="-122"/>
                <a:cs typeface="Inter" pitchFamily="34" charset="-120"/>
              </a:rPr>
              <a:t>10.7%</a:t>
            </a:r>
            <a:endParaRPr lang="en-US" sz="1450" dirty="0"/>
          </a:p>
        </p:txBody>
      </p:sp>
      <p:sp>
        <p:nvSpPr>
          <p:cNvPr id="34" name="Text 32"/>
          <p:cNvSpPr/>
          <p:nvPr/>
        </p:nvSpPr>
        <p:spPr>
          <a:xfrm>
            <a:off x="10690979" y="4090273"/>
            <a:ext cx="2804398" cy="255508"/>
          </a:xfrm>
          <a:prstGeom prst="rect">
            <a:avLst/>
          </a:prstGeom>
          <a:noFill/>
          <a:ln/>
        </p:spPr>
        <p:txBody>
          <a:bodyPr wrap="none" lIns="0" tIns="0" rIns="0" bIns="0" rtlCol="0" anchor="t"/>
          <a:lstStyle/>
          <a:p>
            <a:pPr algn="l" indent="0" marL="0">
              <a:lnSpc>
                <a:spcPts val="2000"/>
              </a:lnSpc>
              <a:buNone/>
            </a:pPr>
            <a:r>
              <a:rPr lang="en-US" sz="1450" dirty="0">
                <a:solidFill>
                  <a:srgbClr val="272525"/>
                </a:solidFill>
                <a:latin typeface="Inter" pitchFamily="34" charset="0"/>
                <a:ea typeface="Inter" pitchFamily="34" charset="-122"/>
                <a:cs typeface="Inter" pitchFamily="34" charset="-120"/>
              </a:rPr>
              <a:t>5位</a:t>
            </a:r>
            <a:endParaRPr lang="en-US" sz="1450" dirty="0"/>
          </a:p>
        </p:txBody>
      </p:sp>
      <p:sp>
        <p:nvSpPr>
          <p:cNvPr id="35" name="Shape 33"/>
          <p:cNvSpPr/>
          <p:nvPr/>
        </p:nvSpPr>
        <p:spPr>
          <a:xfrm>
            <a:off x="947142" y="4432221"/>
            <a:ext cx="12736116" cy="428387"/>
          </a:xfrm>
          <a:prstGeom prst="rect">
            <a:avLst/>
          </a:prstGeom>
          <a:solidFill>
            <a:srgbClr val="FFFFFF">
              <a:alpha val="4000"/>
            </a:srgbClr>
          </a:solidFill>
          <a:ln/>
        </p:spPr>
      </p:sp>
      <p:sp>
        <p:nvSpPr>
          <p:cNvPr id="36" name="Text 34"/>
          <p:cNvSpPr/>
          <p:nvPr/>
        </p:nvSpPr>
        <p:spPr>
          <a:xfrm>
            <a:off x="1135142" y="4518660"/>
            <a:ext cx="2167652" cy="255508"/>
          </a:xfrm>
          <a:prstGeom prst="rect">
            <a:avLst/>
          </a:prstGeom>
          <a:noFill/>
          <a:ln/>
        </p:spPr>
        <p:txBody>
          <a:bodyPr wrap="none" lIns="0" tIns="0" rIns="0" bIns="0" rtlCol="0" anchor="t"/>
          <a:lstStyle/>
          <a:p>
            <a:pPr algn="l" indent="0" marL="0">
              <a:lnSpc>
                <a:spcPts val="2000"/>
              </a:lnSpc>
              <a:buNone/>
            </a:pPr>
            <a:r>
              <a:rPr lang="en-US" sz="1450" dirty="0">
                <a:solidFill>
                  <a:srgbClr val="272525"/>
                </a:solidFill>
                <a:latin typeface="Inter" pitchFamily="34" charset="0"/>
                <a:ea typeface="Inter" pitchFamily="34" charset="-122"/>
                <a:cs typeface="Inter" pitchFamily="34" charset="-120"/>
              </a:rPr>
              <a:t>中国</a:t>
            </a:r>
            <a:endParaRPr lang="en-US" sz="1450" dirty="0"/>
          </a:p>
        </p:txBody>
      </p:sp>
      <p:sp>
        <p:nvSpPr>
          <p:cNvPr id="37" name="Text 35"/>
          <p:cNvSpPr/>
          <p:nvPr/>
        </p:nvSpPr>
        <p:spPr>
          <a:xfrm>
            <a:off x="3686175" y="4518660"/>
            <a:ext cx="3437453" cy="255508"/>
          </a:xfrm>
          <a:prstGeom prst="rect">
            <a:avLst/>
          </a:prstGeom>
          <a:noFill/>
          <a:ln/>
        </p:spPr>
        <p:txBody>
          <a:bodyPr wrap="none" lIns="0" tIns="0" rIns="0" bIns="0" rtlCol="0" anchor="t"/>
          <a:lstStyle/>
          <a:p>
            <a:pPr algn="l" indent="0" marL="0">
              <a:lnSpc>
                <a:spcPts val="2000"/>
              </a:lnSpc>
              <a:buNone/>
            </a:pPr>
            <a:r>
              <a:rPr lang="en-US" sz="1450" dirty="0">
                <a:solidFill>
                  <a:srgbClr val="272525"/>
                </a:solidFill>
                <a:latin typeface="Inter" pitchFamily="34" charset="0"/>
                <a:ea typeface="Inter" pitchFamily="34" charset="-122"/>
                <a:cs typeface="Inter" pitchFamily="34" charset="-120"/>
              </a:rPr>
              <a:t>44,706,619円</a:t>
            </a:r>
            <a:endParaRPr lang="en-US" sz="1450" dirty="0"/>
          </a:p>
        </p:txBody>
      </p:sp>
      <p:sp>
        <p:nvSpPr>
          <p:cNvPr id="38" name="Text 36"/>
          <p:cNvSpPr/>
          <p:nvPr/>
        </p:nvSpPr>
        <p:spPr>
          <a:xfrm>
            <a:off x="7507010" y="4518660"/>
            <a:ext cx="2800588" cy="255508"/>
          </a:xfrm>
          <a:prstGeom prst="rect">
            <a:avLst/>
          </a:prstGeom>
          <a:noFill/>
          <a:ln/>
        </p:spPr>
        <p:txBody>
          <a:bodyPr wrap="none" lIns="0" tIns="0" rIns="0" bIns="0" rtlCol="0" anchor="t"/>
          <a:lstStyle/>
          <a:p>
            <a:pPr algn="l" indent="0" marL="0">
              <a:lnSpc>
                <a:spcPts val="2000"/>
              </a:lnSpc>
              <a:buNone/>
            </a:pPr>
            <a:r>
              <a:rPr lang="en-US" sz="1450" dirty="0">
                <a:solidFill>
                  <a:srgbClr val="272525"/>
                </a:solidFill>
                <a:latin typeface="Inter" pitchFamily="34" charset="0"/>
                <a:ea typeface="Inter" pitchFamily="34" charset="-122"/>
                <a:cs typeface="Inter" pitchFamily="34" charset="-120"/>
              </a:rPr>
              <a:t>4.2%</a:t>
            </a:r>
            <a:endParaRPr lang="en-US" sz="1450" dirty="0"/>
          </a:p>
        </p:txBody>
      </p:sp>
      <p:sp>
        <p:nvSpPr>
          <p:cNvPr id="39" name="Text 37"/>
          <p:cNvSpPr/>
          <p:nvPr/>
        </p:nvSpPr>
        <p:spPr>
          <a:xfrm>
            <a:off x="10690979" y="4518660"/>
            <a:ext cx="2804398" cy="255508"/>
          </a:xfrm>
          <a:prstGeom prst="rect">
            <a:avLst/>
          </a:prstGeom>
          <a:noFill/>
          <a:ln/>
        </p:spPr>
        <p:txBody>
          <a:bodyPr wrap="none" lIns="0" tIns="0" rIns="0" bIns="0" rtlCol="0" anchor="t"/>
          <a:lstStyle/>
          <a:p>
            <a:pPr algn="l" indent="0" marL="0">
              <a:lnSpc>
                <a:spcPts val="2000"/>
              </a:lnSpc>
              <a:buNone/>
            </a:pPr>
            <a:r>
              <a:rPr lang="en-US" sz="1450" dirty="0">
                <a:solidFill>
                  <a:srgbClr val="272525"/>
                </a:solidFill>
                <a:latin typeface="Inter" pitchFamily="34" charset="0"/>
                <a:ea typeface="Inter" pitchFamily="34" charset="-122"/>
                <a:cs typeface="Inter" pitchFamily="34" charset="-120"/>
              </a:rPr>
              <a:t>6位</a:t>
            </a:r>
            <a:endParaRPr lang="en-US" sz="1450" dirty="0"/>
          </a:p>
        </p:txBody>
      </p:sp>
      <p:sp>
        <p:nvSpPr>
          <p:cNvPr id="40" name="Shape 38"/>
          <p:cNvSpPr/>
          <p:nvPr/>
        </p:nvSpPr>
        <p:spPr>
          <a:xfrm>
            <a:off x="947142" y="4860608"/>
            <a:ext cx="12736116" cy="428387"/>
          </a:xfrm>
          <a:prstGeom prst="rect">
            <a:avLst/>
          </a:prstGeom>
          <a:solidFill>
            <a:srgbClr val="000000">
              <a:alpha val="4000"/>
            </a:srgbClr>
          </a:solidFill>
          <a:ln/>
        </p:spPr>
      </p:sp>
      <p:sp>
        <p:nvSpPr>
          <p:cNvPr id="41" name="Text 39"/>
          <p:cNvSpPr/>
          <p:nvPr/>
        </p:nvSpPr>
        <p:spPr>
          <a:xfrm>
            <a:off x="1135142" y="4947047"/>
            <a:ext cx="2167652" cy="255508"/>
          </a:xfrm>
          <a:prstGeom prst="rect">
            <a:avLst/>
          </a:prstGeom>
          <a:noFill/>
          <a:ln/>
        </p:spPr>
        <p:txBody>
          <a:bodyPr wrap="none" lIns="0" tIns="0" rIns="0" bIns="0" rtlCol="0" anchor="t"/>
          <a:lstStyle/>
          <a:p>
            <a:pPr algn="l" indent="0" marL="0">
              <a:lnSpc>
                <a:spcPts val="2000"/>
              </a:lnSpc>
              <a:buNone/>
            </a:pPr>
            <a:r>
              <a:rPr lang="en-US" sz="1450" dirty="0">
                <a:solidFill>
                  <a:srgbClr val="272525"/>
                </a:solidFill>
                <a:latin typeface="Inter" pitchFamily="34" charset="0"/>
                <a:ea typeface="Inter" pitchFamily="34" charset="-122"/>
                <a:cs typeface="Inter" pitchFamily="34" charset="-120"/>
              </a:rPr>
              <a:t>四国</a:t>
            </a:r>
            <a:endParaRPr lang="en-US" sz="1450" dirty="0"/>
          </a:p>
        </p:txBody>
      </p:sp>
      <p:sp>
        <p:nvSpPr>
          <p:cNvPr id="42" name="Text 40"/>
          <p:cNvSpPr/>
          <p:nvPr/>
        </p:nvSpPr>
        <p:spPr>
          <a:xfrm>
            <a:off x="3686175" y="4947047"/>
            <a:ext cx="3437453" cy="255508"/>
          </a:xfrm>
          <a:prstGeom prst="rect">
            <a:avLst/>
          </a:prstGeom>
          <a:noFill/>
          <a:ln/>
        </p:spPr>
        <p:txBody>
          <a:bodyPr wrap="none" lIns="0" tIns="0" rIns="0" bIns="0" rtlCol="0" anchor="t"/>
          <a:lstStyle/>
          <a:p>
            <a:pPr algn="l" indent="0" marL="0">
              <a:lnSpc>
                <a:spcPts val="2000"/>
              </a:lnSpc>
              <a:buNone/>
            </a:pPr>
            <a:r>
              <a:rPr lang="en-US" sz="1450" dirty="0">
                <a:solidFill>
                  <a:srgbClr val="272525"/>
                </a:solidFill>
                <a:latin typeface="Inter" pitchFamily="34" charset="0"/>
                <a:ea typeface="Inter" pitchFamily="34" charset="-122"/>
                <a:cs typeface="Inter" pitchFamily="34" charset="-120"/>
              </a:rPr>
              <a:t>43,082,178円</a:t>
            </a:r>
            <a:endParaRPr lang="en-US" sz="1450" dirty="0"/>
          </a:p>
        </p:txBody>
      </p:sp>
      <p:sp>
        <p:nvSpPr>
          <p:cNvPr id="43" name="Text 41"/>
          <p:cNvSpPr/>
          <p:nvPr/>
        </p:nvSpPr>
        <p:spPr>
          <a:xfrm>
            <a:off x="7507010" y="4947047"/>
            <a:ext cx="2800588" cy="255508"/>
          </a:xfrm>
          <a:prstGeom prst="rect">
            <a:avLst/>
          </a:prstGeom>
          <a:noFill/>
          <a:ln/>
        </p:spPr>
        <p:txBody>
          <a:bodyPr wrap="none" lIns="0" tIns="0" rIns="0" bIns="0" rtlCol="0" anchor="t"/>
          <a:lstStyle/>
          <a:p>
            <a:pPr algn="l" indent="0" marL="0">
              <a:lnSpc>
                <a:spcPts val="2000"/>
              </a:lnSpc>
              <a:buNone/>
            </a:pPr>
            <a:r>
              <a:rPr lang="en-US" sz="1450" dirty="0">
                <a:solidFill>
                  <a:srgbClr val="272525"/>
                </a:solidFill>
                <a:latin typeface="Inter" pitchFamily="34" charset="0"/>
                <a:ea typeface="Inter" pitchFamily="34" charset="-122"/>
                <a:cs typeface="Inter" pitchFamily="34" charset="-120"/>
              </a:rPr>
              <a:t>4.1%</a:t>
            </a:r>
            <a:endParaRPr lang="en-US" sz="1450" dirty="0"/>
          </a:p>
        </p:txBody>
      </p:sp>
      <p:sp>
        <p:nvSpPr>
          <p:cNvPr id="44" name="Text 42"/>
          <p:cNvSpPr/>
          <p:nvPr/>
        </p:nvSpPr>
        <p:spPr>
          <a:xfrm>
            <a:off x="10690979" y="4947047"/>
            <a:ext cx="2804398" cy="255508"/>
          </a:xfrm>
          <a:prstGeom prst="rect">
            <a:avLst/>
          </a:prstGeom>
          <a:noFill/>
          <a:ln/>
        </p:spPr>
        <p:txBody>
          <a:bodyPr wrap="none" lIns="0" tIns="0" rIns="0" bIns="0" rtlCol="0" anchor="t"/>
          <a:lstStyle/>
          <a:p>
            <a:pPr algn="l" indent="0" marL="0">
              <a:lnSpc>
                <a:spcPts val="2000"/>
              </a:lnSpc>
              <a:buNone/>
            </a:pPr>
            <a:r>
              <a:rPr lang="en-US" sz="1450" dirty="0">
                <a:solidFill>
                  <a:srgbClr val="272525"/>
                </a:solidFill>
                <a:latin typeface="Inter" pitchFamily="34" charset="0"/>
                <a:ea typeface="Inter" pitchFamily="34" charset="-122"/>
                <a:cs typeface="Inter" pitchFamily="34" charset="-120"/>
              </a:rPr>
              <a:t>7位</a:t>
            </a:r>
            <a:endParaRPr lang="en-US" sz="1450" dirty="0"/>
          </a:p>
        </p:txBody>
      </p:sp>
      <p:sp>
        <p:nvSpPr>
          <p:cNvPr id="45" name="Shape 43"/>
          <p:cNvSpPr/>
          <p:nvPr/>
        </p:nvSpPr>
        <p:spPr>
          <a:xfrm>
            <a:off x="947142" y="5288994"/>
            <a:ext cx="12736116" cy="428387"/>
          </a:xfrm>
          <a:prstGeom prst="rect">
            <a:avLst/>
          </a:prstGeom>
          <a:solidFill>
            <a:srgbClr val="FFFFFF">
              <a:alpha val="4000"/>
            </a:srgbClr>
          </a:solidFill>
          <a:ln/>
        </p:spPr>
      </p:sp>
      <p:sp>
        <p:nvSpPr>
          <p:cNvPr id="46" name="Text 44"/>
          <p:cNvSpPr/>
          <p:nvPr/>
        </p:nvSpPr>
        <p:spPr>
          <a:xfrm>
            <a:off x="1135142" y="5375434"/>
            <a:ext cx="2167652" cy="255508"/>
          </a:xfrm>
          <a:prstGeom prst="rect">
            <a:avLst/>
          </a:prstGeom>
          <a:noFill/>
          <a:ln/>
        </p:spPr>
        <p:txBody>
          <a:bodyPr wrap="none" lIns="0" tIns="0" rIns="0" bIns="0" rtlCol="0" anchor="t"/>
          <a:lstStyle/>
          <a:p>
            <a:pPr algn="l" indent="0" marL="0">
              <a:lnSpc>
                <a:spcPts val="2000"/>
              </a:lnSpc>
              <a:buNone/>
            </a:pPr>
            <a:r>
              <a:rPr lang="en-US" sz="1450" dirty="0">
                <a:solidFill>
                  <a:srgbClr val="272525"/>
                </a:solidFill>
                <a:latin typeface="Inter" pitchFamily="34" charset="0"/>
                <a:ea typeface="Inter" pitchFamily="34" charset="-122"/>
                <a:cs typeface="Inter" pitchFamily="34" charset="-120"/>
              </a:rPr>
              <a:t>甲信越</a:t>
            </a:r>
            <a:endParaRPr lang="en-US" sz="1450" dirty="0"/>
          </a:p>
        </p:txBody>
      </p:sp>
      <p:sp>
        <p:nvSpPr>
          <p:cNvPr id="47" name="Text 45"/>
          <p:cNvSpPr/>
          <p:nvPr/>
        </p:nvSpPr>
        <p:spPr>
          <a:xfrm>
            <a:off x="3686175" y="5375434"/>
            <a:ext cx="3437453" cy="255508"/>
          </a:xfrm>
          <a:prstGeom prst="rect">
            <a:avLst/>
          </a:prstGeom>
          <a:noFill/>
          <a:ln/>
        </p:spPr>
        <p:txBody>
          <a:bodyPr wrap="none" lIns="0" tIns="0" rIns="0" bIns="0" rtlCol="0" anchor="t"/>
          <a:lstStyle/>
          <a:p>
            <a:pPr algn="l" indent="0" marL="0">
              <a:lnSpc>
                <a:spcPts val="2000"/>
              </a:lnSpc>
              <a:buNone/>
            </a:pPr>
            <a:r>
              <a:rPr lang="en-US" sz="1450" dirty="0">
                <a:solidFill>
                  <a:srgbClr val="272525"/>
                </a:solidFill>
                <a:latin typeface="Inter" pitchFamily="34" charset="0"/>
                <a:ea typeface="Inter" pitchFamily="34" charset="-122"/>
                <a:cs typeface="Inter" pitchFamily="34" charset="-120"/>
              </a:rPr>
              <a:t>14,047,121円</a:t>
            </a:r>
            <a:endParaRPr lang="en-US" sz="1450" dirty="0"/>
          </a:p>
        </p:txBody>
      </p:sp>
      <p:sp>
        <p:nvSpPr>
          <p:cNvPr id="48" name="Text 46"/>
          <p:cNvSpPr/>
          <p:nvPr/>
        </p:nvSpPr>
        <p:spPr>
          <a:xfrm>
            <a:off x="7507010" y="5375434"/>
            <a:ext cx="2800588" cy="255508"/>
          </a:xfrm>
          <a:prstGeom prst="rect">
            <a:avLst/>
          </a:prstGeom>
          <a:noFill/>
          <a:ln/>
        </p:spPr>
        <p:txBody>
          <a:bodyPr wrap="none" lIns="0" tIns="0" rIns="0" bIns="0" rtlCol="0" anchor="t"/>
          <a:lstStyle/>
          <a:p>
            <a:pPr algn="l" indent="0" marL="0">
              <a:lnSpc>
                <a:spcPts val="2000"/>
              </a:lnSpc>
              <a:buNone/>
            </a:pPr>
            <a:r>
              <a:rPr lang="en-US" sz="1450" dirty="0">
                <a:solidFill>
                  <a:srgbClr val="272525"/>
                </a:solidFill>
                <a:latin typeface="Inter" pitchFamily="34" charset="0"/>
                <a:ea typeface="Inter" pitchFamily="34" charset="-122"/>
                <a:cs typeface="Inter" pitchFamily="34" charset="-120"/>
              </a:rPr>
              <a:t>1.3%</a:t>
            </a:r>
            <a:endParaRPr lang="en-US" sz="1450" dirty="0"/>
          </a:p>
        </p:txBody>
      </p:sp>
      <p:sp>
        <p:nvSpPr>
          <p:cNvPr id="49" name="Text 47"/>
          <p:cNvSpPr/>
          <p:nvPr/>
        </p:nvSpPr>
        <p:spPr>
          <a:xfrm>
            <a:off x="10690979" y="5375434"/>
            <a:ext cx="2804398" cy="255508"/>
          </a:xfrm>
          <a:prstGeom prst="rect">
            <a:avLst/>
          </a:prstGeom>
          <a:noFill/>
          <a:ln/>
        </p:spPr>
        <p:txBody>
          <a:bodyPr wrap="none" lIns="0" tIns="0" rIns="0" bIns="0" rtlCol="0" anchor="t"/>
          <a:lstStyle/>
          <a:p>
            <a:pPr algn="l" indent="0" marL="0">
              <a:lnSpc>
                <a:spcPts val="2000"/>
              </a:lnSpc>
              <a:buNone/>
            </a:pPr>
            <a:r>
              <a:rPr lang="en-US" sz="1450" dirty="0">
                <a:solidFill>
                  <a:srgbClr val="272525"/>
                </a:solidFill>
                <a:latin typeface="Inter" pitchFamily="34" charset="0"/>
                <a:ea typeface="Inter" pitchFamily="34" charset="-122"/>
                <a:cs typeface="Inter" pitchFamily="34" charset="-120"/>
              </a:rPr>
              <a:t>8位</a:t>
            </a:r>
            <a:endParaRPr lang="en-US" sz="1450" dirty="0"/>
          </a:p>
        </p:txBody>
      </p:sp>
      <p:sp>
        <p:nvSpPr>
          <p:cNvPr id="50" name="Shape 48"/>
          <p:cNvSpPr/>
          <p:nvPr/>
        </p:nvSpPr>
        <p:spPr>
          <a:xfrm>
            <a:off x="947142" y="5717381"/>
            <a:ext cx="12736116" cy="428387"/>
          </a:xfrm>
          <a:prstGeom prst="rect">
            <a:avLst/>
          </a:prstGeom>
          <a:solidFill>
            <a:srgbClr val="000000">
              <a:alpha val="4000"/>
            </a:srgbClr>
          </a:solidFill>
          <a:ln/>
        </p:spPr>
      </p:sp>
      <p:sp>
        <p:nvSpPr>
          <p:cNvPr id="51" name="Text 49"/>
          <p:cNvSpPr/>
          <p:nvPr/>
        </p:nvSpPr>
        <p:spPr>
          <a:xfrm>
            <a:off x="1135142" y="5803821"/>
            <a:ext cx="2167652" cy="255508"/>
          </a:xfrm>
          <a:prstGeom prst="rect">
            <a:avLst/>
          </a:prstGeom>
          <a:noFill/>
          <a:ln/>
        </p:spPr>
        <p:txBody>
          <a:bodyPr wrap="none" lIns="0" tIns="0" rIns="0" bIns="0" rtlCol="0" anchor="t"/>
          <a:lstStyle/>
          <a:p>
            <a:pPr algn="l" indent="0" marL="0">
              <a:lnSpc>
                <a:spcPts val="2000"/>
              </a:lnSpc>
              <a:buNone/>
            </a:pPr>
            <a:r>
              <a:rPr lang="en-US" sz="1450" dirty="0">
                <a:solidFill>
                  <a:srgbClr val="272525"/>
                </a:solidFill>
                <a:latin typeface="Inter" pitchFamily="34" charset="0"/>
                <a:ea typeface="Inter" pitchFamily="34" charset="-122"/>
                <a:cs typeface="Inter" pitchFamily="34" charset="-120"/>
              </a:rPr>
              <a:t>九州・沖縄</a:t>
            </a:r>
            <a:endParaRPr lang="en-US" sz="1450" dirty="0"/>
          </a:p>
        </p:txBody>
      </p:sp>
      <p:sp>
        <p:nvSpPr>
          <p:cNvPr id="52" name="Text 50"/>
          <p:cNvSpPr/>
          <p:nvPr/>
        </p:nvSpPr>
        <p:spPr>
          <a:xfrm>
            <a:off x="3686175" y="5803821"/>
            <a:ext cx="3437453" cy="255508"/>
          </a:xfrm>
          <a:prstGeom prst="rect">
            <a:avLst/>
          </a:prstGeom>
          <a:noFill/>
          <a:ln/>
        </p:spPr>
        <p:txBody>
          <a:bodyPr wrap="none" lIns="0" tIns="0" rIns="0" bIns="0" rtlCol="0" anchor="t"/>
          <a:lstStyle/>
          <a:p>
            <a:pPr algn="l" indent="0" marL="0">
              <a:lnSpc>
                <a:spcPts val="2000"/>
              </a:lnSpc>
              <a:buNone/>
            </a:pPr>
            <a:r>
              <a:rPr lang="en-US" sz="1450" dirty="0">
                <a:solidFill>
                  <a:srgbClr val="272525"/>
                </a:solidFill>
                <a:latin typeface="Inter" pitchFamily="34" charset="0"/>
                <a:ea typeface="Inter" pitchFamily="34" charset="-122"/>
                <a:cs typeface="Inter" pitchFamily="34" charset="-120"/>
              </a:rPr>
              <a:t>8,141,410円</a:t>
            </a:r>
            <a:endParaRPr lang="en-US" sz="1450" dirty="0"/>
          </a:p>
        </p:txBody>
      </p:sp>
      <p:sp>
        <p:nvSpPr>
          <p:cNvPr id="53" name="Text 51"/>
          <p:cNvSpPr/>
          <p:nvPr/>
        </p:nvSpPr>
        <p:spPr>
          <a:xfrm>
            <a:off x="7507010" y="5803821"/>
            <a:ext cx="2800588" cy="255508"/>
          </a:xfrm>
          <a:prstGeom prst="rect">
            <a:avLst/>
          </a:prstGeom>
          <a:noFill/>
          <a:ln/>
        </p:spPr>
        <p:txBody>
          <a:bodyPr wrap="none" lIns="0" tIns="0" rIns="0" bIns="0" rtlCol="0" anchor="t"/>
          <a:lstStyle/>
          <a:p>
            <a:pPr algn="l" indent="0" marL="0">
              <a:lnSpc>
                <a:spcPts val="2000"/>
              </a:lnSpc>
              <a:buNone/>
            </a:pPr>
            <a:r>
              <a:rPr lang="en-US" sz="1450" dirty="0">
                <a:solidFill>
                  <a:srgbClr val="272525"/>
                </a:solidFill>
                <a:latin typeface="Inter" pitchFamily="34" charset="0"/>
                <a:ea typeface="Inter" pitchFamily="34" charset="-122"/>
                <a:cs typeface="Inter" pitchFamily="34" charset="-120"/>
              </a:rPr>
              <a:t>0.8%</a:t>
            </a:r>
            <a:endParaRPr lang="en-US" sz="1450" dirty="0"/>
          </a:p>
        </p:txBody>
      </p:sp>
      <p:sp>
        <p:nvSpPr>
          <p:cNvPr id="54" name="Text 52"/>
          <p:cNvSpPr/>
          <p:nvPr/>
        </p:nvSpPr>
        <p:spPr>
          <a:xfrm>
            <a:off x="10690979" y="5803821"/>
            <a:ext cx="2804398" cy="255508"/>
          </a:xfrm>
          <a:prstGeom prst="rect">
            <a:avLst/>
          </a:prstGeom>
          <a:noFill/>
          <a:ln/>
        </p:spPr>
        <p:txBody>
          <a:bodyPr wrap="none" lIns="0" tIns="0" rIns="0" bIns="0" rtlCol="0" anchor="t"/>
          <a:lstStyle/>
          <a:p>
            <a:pPr algn="l" indent="0" marL="0">
              <a:lnSpc>
                <a:spcPts val="2000"/>
              </a:lnSpc>
              <a:buNone/>
            </a:pPr>
            <a:r>
              <a:rPr lang="en-US" sz="1450" dirty="0">
                <a:solidFill>
                  <a:srgbClr val="272525"/>
                </a:solidFill>
                <a:latin typeface="Inter" pitchFamily="34" charset="0"/>
                <a:ea typeface="Inter" pitchFamily="34" charset="-122"/>
                <a:cs typeface="Inter" pitchFamily="34" charset="-120"/>
              </a:rPr>
              <a:t>9位</a:t>
            </a:r>
            <a:endParaRPr lang="en-US" sz="1450" dirty="0"/>
          </a:p>
        </p:txBody>
      </p:sp>
      <p:sp>
        <p:nvSpPr>
          <p:cNvPr id="55" name="Shape 53"/>
          <p:cNvSpPr/>
          <p:nvPr/>
        </p:nvSpPr>
        <p:spPr>
          <a:xfrm>
            <a:off x="947142" y="6145768"/>
            <a:ext cx="12736116" cy="428387"/>
          </a:xfrm>
          <a:prstGeom prst="rect">
            <a:avLst/>
          </a:prstGeom>
          <a:solidFill>
            <a:srgbClr val="FFFFFF">
              <a:alpha val="4000"/>
            </a:srgbClr>
          </a:solidFill>
          <a:ln/>
        </p:spPr>
      </p:sp>
      <p:sp>
        <p:nvSpPr>
          <p:cNvPr id="56" name="Text 54"/>
          <p:cNvSpPr/>
          <p:nvPr/>
        </p:nvSpPr>
        <p:spPr>
          <a:xfrm>
            <a:off x="1135142" y="6232208"/>
            <a:ext cx="2167652" cy="255508"/>
          </a:xfrm>
          <a:prstGeom prst="rect">
            <a:avLst/>
          </a:prstGeom>
          <a:noFill/>
          <a:ln/>
        </p:spPr>
        <p:txBody>
          <a:bodyPr wrap="none" lIns="0" tIns="0" rIns="0" bIns="0" rtlCol="0" anchor="t"/>
          <a:lstStyle/>
          <a:p>
            <a:pPr algn="l" indent="0" marL="0">
              <a:lnSpc>
                <a:spcPts val="2000"/>
              </a:lnSpc>
              <a:buNone/>
            </a:pPr>
            <a:r>
              <a:rPr lang="en-US" sz="1450" dirty="0">
                <a:solidFill>
                  <a:srgbClr val="272525"/>
                </a:solidFill>
                <a:latin typeface="Inter" pitchFamily="34" charset="0"/>
                <a:ea typeface="Inter" pitchFamily="34" charset="-122"/>
                <a:cs typeface="Inter" pitchFamily="34" charset="-120"/>
              </a:rPr>
              <a:t>東北</a:t>
            </a:r>
            <a:endParaRPr lang="en-US" sz="1450" dirty="0"/>
          </a:p>
        </p:txBody>
      </p:sp>
      <p:sp>
        <p:nvSpPr>
          <p:cNvPr id="57" name="Text 55"/>
          <p:cNvSpPr/>
          <p:nvPr/>
        </p:nvSpPr>
        <p:spPr>
          <a:xfrm>
            <a:off x="3686175" y="6232208"/>
            <a:ext cx="3437453" cy="255508"/>
          </a:xfrm>
          <a:prstGeom prst="rect">
            <a:avLst/>
          </a:prstGeom>
          <a:noFill/>
          <a:ln/>
        </p:spPr>
        <p:txBody>
          <a:bodyPr wrap="none" lIns="0" tIns="0" rIns="0" bIns="0" rtlCol="0" anchor="t"/>
          <a:lstStyle/>
          <a:p>
            <a:pPr algn="l" indent="0" marL="0">
              <a:lnSpc>
                <a:spcPts val="2000"/>
              </a:lnSpc>
              <a:buNone/>
            </a:pPr>
            <a:r>
              <a:rPr lang="en-US" sz="1450" dirty="0">
                <a:solidFill>
                  <a:srgbClr val="272525"/>
                </a:solidFill>
                <a:latin typeface="Inter" pitchFamily="34" charset="0"/>
                <a:ea typeface="Inter" pitchFamily="34" charset="-122"/>
                <a:cs typeface="Inter" pitchFamily="34" charset="-120"/>
              </a:rPr>
              <a:t>2,406,298円</a:t>
            </a:r>
            <a:endParaRPr lang="en-US" sz="1450" dirty="0"/>
          </a:p>
        </p:txBody>
      </p:sp>
      <p:sp>
        <p:nvSpPr>
          <p:cNvPr id="58" name="Text 56"/>
          <p:cNvSpPr/>
          <p:nvPr/>
        </p:nvSpPr>
        <p:spPr>
          <a:xfrm>
            <a:off x="7507010" y="6232208"/>
            <a:ext cx="2800588" cy="255508"/>
          </a:xfrm>
          <a:prstGeom prst="rect">
            <a:avLst/>
          </a:prstGeom>
          <a:noFill/>
          <a:ln/>
        </p:spPr>
        <p:txBody>
          <a:bodyPr wrap="none" lIns="0" tIns="0" rIns="0" bIns="0" rtlCol="0" anchor="t"/>
          <a:lstStyle/>
          <a:p>
            <a:pPr algn="l" indent="0" marL="0">
              <a:lnSpc>
                <a:spcPts val="2000"/>
              </a:lnSpc>
              <a:buNone/>
            </a:pPr>
            <a:r>
              <a:rPr lang="en-US" sz="1450" dirty="0">
                <a:solidFill>
                  <a:srgbClr val="272525"/>
                </a:solidFill>
                <a:latin typeface="Inter" pitchFamily="34" charset="0"/>
                <a:ea typeface="Inter" pitchFamily="34" charset="-122"/>
                <a:cs typeface="Inter" pitchFamily="34" charset="-120"/>
              </a:rPr>
              <a:t>0.2%</a:t>
            </a:r>
            <a:endParaRPr lang="en-US" sz="1450" dirty="0"/>
          </a:p>
        </p:txBody>
      </p:sp>
      <p:sp>
        <p:nvSpPr>
          <p:cNvPr id="59" name="Text 57"/>
          <p:cNvSpPr/>
          <p:nvPr/>
        </p:nvSpPr>
        <p:spPr>
          <a:xfrm>
            <a:off x="10690979" y="6232208"/>
            <a:ext cx="2804398" cy="255508"/>
          </a:xfrm>
          <a:prstGeom prst="rect">
            <a:avLst/>
          </a:prstGeom>
          <a:noFill/>
          <a:ln/>
        </p:spPr>
        <p:txBody>
          <a:bodyPr wrap="none" lIns="0" tIns="0" rIns="0" bIns="0" rtlCol="0" anchor="t"/>
          <a:lstStyle/>
          <a:p>
            <a:pPr algn="l" indent="0" marL="0">
              <a:lnSpc>
                <a:spcPts val="2000"/>
              </a:lnSpc>
              <a:buNone/>
            </a:pPr>
            <a:r>
              <a:rPr lang="en-US" sz="1450" dirty="0">
                <a:solidFill>
                  <a:srgbClr val="272525"/>
                </a:solidFill>
                <a:latin typeface="Inter" pitchFamily="34" charset="0"/>
                <a:ea typeface="Inter" pitchFamily="34" charset="-122"/>
                <a:cs typeface="Inter" pitchFamily="34" charset="-120"/>
              </a:rPr>
              <a:t>10位</a:t>
            </a:r>
            <a:endParaRPr lang="en-US" sz="1450" dirty="0"/>
          </a:p>
        </p:txBody>
      </p:sp>
      <p:sp>
        <p:nvSpPr>
          <p:cNvPr id="60" name="Text 58"/>
          <p:cNvSpPr/>
          <p:nvPr/>
        </p:nvSpPr>
        <p:spPr>
          <a:xfrm>
            <a:off x="939522" y="6729651"/>
            <a:ext cx="12751356" cy="255508"/>
          </a:xfrm>
          <a:prstGeom prst="rect">
            <a:avLst/>
          </a:prstGeom>
          <a:noFill/>
          <a:ln/>
        </p:spPr>
        <p:txBody>
          <a:bodyPr wrap="none" lIns="0" tIns="0" rIns="0" bIns="0" rtlCol="0" anchor="t"/>
          <a:lstStyle/>
          <a:p>
            <a:pPr algn="l" indent="0" marL="0">
              <a:lnSpc>
                <a:spcPts val="2000"/>
              </a:lnSpc>
              <a:buNone/>
            </a:pPr>
            <a:r>
              <a:rPr lang="en-US" sz="1450" dirty="0">
                <a:solidFill>
                  <a:srgbClr val="272525"/>
                </a:solidFill>
                <a:latin typeface="Inter" pitchFamily="34" charset="0"/>
                <a:ea typeface="Inter" pitchFamily="34" charset="-122"/>
                <a:cs typeface="Inter" pitchFamily="34" charset="-120"/>
              </a:rPr>
              <a:t>※総売上:1,061,472,782円(2025年12月) 金額は「総売上×構成比」で算出(四捨五入のため合計差が生じる場合あり)</a:t>
            </a:r>
            <a:endParaRPr lang="en-US" sz="1450" dirty="0"/>
          </a:p>
        </p:txBody>
      </p:sp>
      <p:sp>
        <p:nvSpPr>
          <p:cNvPr id="61" name="Text 59"/>
          <p:cNvSpPr/>
          <p:nvPr/>
        </p:nvSpPr>
        <p:spPr>
          <a:xfrm>
            <a:off x="939522" y="7133034"/>
            <a:ext cx="12751356" cy="255508"/>
          </a:xfrm>
          <a:prstGeom prst="rect">
            <a:avLst/>
          </a:prstGeom>
          <a:noFill/>
          <a:ln/>
        </p:spPr>
        <p:txBody>
          <a:bodyPr wrap="none" lIns="0" tIns="0" rIns="0" bIns="0" rtlCol="0" anchor="t"/>
          <a:lstStyle/>
          <a:p>
            <a:pPr algn="l" indent="0" marL="0">
              <a:lnSpc>
                <a:spcPts val="2000"/>
              </a:lnSpc>
              <a:buNone/>
            </a:pPr>
            <a:r>
              <a:rPr lang="en-US" sz="1450" dirty="0">
                <a:solidFill>
                  <a:srgbClr val="272525"/>
                </a:solidFill>
                <a:latin typeface="Inter" pitchFamily="34" charset="0"/>
                <a:ea typeface="Inter" pitchFamily="34" charset="-122"/>
                <a:cs typeface="Inter" pitchFamily="34" charset="-120"/>
              </a:rPr>
              <a:t>※「その他」には、居住地が特定できていない売上を含みます。</a:t>
            </a:r>
            <a:endParaRPr lang="en-US" sz="14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939522" y="862608"/>
            <a:ext cx="5033367" cy="629245"/>
          </a:xfrm>
          <a:prstGeom prst="rect">
            <a:avLst/>
          </a:prstGeom>
          <a:noFill/>
          <a:ln/>
        </p:spPr>
        <p:txBody>
          <a:bodyPr wrap="none" lIns="0" tIns="0" rIns="0" bIns="0" rtlCol="0" anchor="t"/>
          <a:lstStyle/>
          <a:p>
            <a:pPr algn="l" indent="0" marL="0">
              <a:lnSpc>
                <a:spcPts val="4950"/>
              </a:lnSpc>
              <a:buNone/>
            </a:pPr>
            <a:r>
              <a:rPr lang="en-US" sz="3950" b="1" dirty="0">
                <a:solidFill>
                  <a:srgbClr val="000000"/>
                </a:solidFill>
                <a:latin typeface="Inter Bold" pitchFamily="34" charset="0"/>
                <a:ea typeface="Inter Bold" pitchFamily="34" charset="-122"/>
                <a:cs typeface="Inter Bold" pitchFamily="34" charset="-120"/>
              </a:rPr>
              <a:t>補足</a:t>
            </a:r>
            <a:endParaRPr lang="en-US" sz="3950" dirty="0"/>
          </a:p>
        </p:txBody>
      </p:sp>
      <p:sp>
        <p:nvSpPr>
          <p:cNvPr id="3" name="Text 1"/>
          <p:cNvSpPr/>
          <p:nvPr/>
        </p:nvSpPr>
        <p:spPr>
          <a:xfrm>
            <a:off x="939522" y="1793796"/>
            <a:ext cx="12751356" cy="352306"/>
          </a:xfrm>
          <a:prstGeom prst="rect">
            <a:avLst/>
          </a:prstGeom>
          <a:noFill/>
          <a:ln/>
        </p:spPr>
        <p:txBody>
          <a:bodyPr wrap="none" lIns="0" tIns="0" rIns="0" bIns="0" rtlCol="0" anchor="t"/>
          <a:lstStyle/>
          <a:p>
            <a:pPr algn="l" indent="0" marL="0">
              <a:lnSpc>
                <a:spcPts val="2750"/>
              </a:lnSpc>
              <a:buNone/>
            </a:pPr>
            <a:r>
              <a:rPr lang="en-US" sz="1950" b="1" dirty="0">
                <a:solidFill>
                  <a:srgbClr val="272525"/>
                </a:solidFill>
                <a:latin typeface="Inter" pitchFamily="34" charset="0"/>
                <a:ea typeface="Inter" pitchFamily="34" charset="-122"/>
                <a:cs typeface="Inter" pitchFamily="34" charset="-120"/>
              </a:rPr>
              <a:t>北陸:</a:t>
            </a:r>
            <a:pPr algn="l" indent="0" marL="0">
              <a:lnSpc>
                <a:spcPts val="2750"/>
              </a:lnSpc>
              <a:buNone/>
            </a:pPr>
            <a:r>
              <a:rPr lang="en-US" sz="1950" dirty="0">
                <a:solidFill>
                  <a:srgbClr val="272525"/>
                </a:solidFill>
                <a:latin typeface="Inter" pitchFamily="34" charset="0"/>
                <a:ea typeface="Inter" pitchFamily="34" charset="-122"/>
                <a:cs typeface="Inter" pitchFamily="34" charset="-120"/>
              </a:rPr>
              <a:t>福井・石川・富山</a:t>
            </a:r>
            <a:endParaRPr lang="en-US" sz="1950" dirty="0"/>
          </a:p>
        </p:txBody>
      </p:sp>
      <p:sp>
        <p:nvSpPr>
          <p:cNvPr id="4" name="Text 2"/>
          <p:cNvSpPr/>
          <p:nvPr/>
        </p:nvSpPr>
        <p:spPr>
          <a:xfrm>
            <a:off x="939522" y="2315885"/>
            <a:ext cx="12751356" cy="352306"/>
          </a:xfrm>
          <a:prstGeom prst="rect">
            <a:avLst/>
          </a:prstGeom>
          <a:noFill/>
          <a:ln/>
        </p:spPr>
        <p:txBody>
          <a:bodyPr wrap="none" lIns="0" tIns="0" rIns="0" bIns="0" rtlCol="0" anchor="t"/>
          <a:lstStyle/>
          <a:p>
            <a:pPr algn="l" indent="0" marL="0">
              <a:lnSpc>
                <a:spcPts val="2750"/>
              </a:lnSpc>
              <a:buNone/>
            </a:pPr>
            <a:r>
              <a:rPr lang="en-US" sz="1950" b="1" dirty="0">
                <a:solidFill>
                  <a:srgbClr val="272525"/>
                </a:solidFill>
                <a:latin typeface="Inter" pitchFamily="34" charset="0"/>
                <a:ea typeface="Inter" pitchFamily="34" charset="-122"/>
                <a:cs typeface="Inter" pitchFamily="34" charset="-120"/>
              </a:rPr>
              <a:t>東海:</a:t>
            </a:r>
            <a:pPr algn="l" indent="0" marL="0">
              <a:lnSpc>
                <a:spcPts val="2750"/>
              </a:lnSpc>
              <a:buNone/>
            </a:pPr>
            <a:r>
              <a:rPr lang="en-US" sz="1950" dirty="0">
                <a:solidFill>
                  <a:srgbClr val="272525"/>
                </a:solidFill>
                <a:latin typeface="Inter" pitchFamily="34" charset="0"/>
                <a:ea typeface="Inter" pitchFamily="34" charset="-122"/>
                <a:cs typeface="Inter" pitchFamily="34" charset="-120"/>
              </a:rPr>
              <a:t>愛知・岐阜・静岡・三重</a:t>
            </a:r>
            <a:endParaRPr lang="en-US" sz="1950" dirty="0"/>
          </a:p>
        </p:txBody>
      </p:sp>
      <p:sp>
        <p:nvSpPr>
          <p:cNvPr id="5" name="Text 3"/>
          <p:cNvSpPr/>
          <p:nvPr/>
        </p:nvSpPr>
        <p:spPr>
          <a:xfrm>
            <a:off x="939522" y="2837974"/>
            <a:ext cx="12751356" cy="352306"/>
          </a:xfrm>
          <a:prstGeom prst="rect">
            <a:avLst/>
          </a:prstGeom>
          <a:noFill/>
          <a:ln/>
        </p:spPr>
        <p:txBody>
          <a:bodyPr wrap="none" lIns="0" tIns="0" rIns="0" bIns="0" rtlCol="0" anchor="t"/>
          <a:lstStyle/>
          <a:p>
            <a:pPr algn="l" indent="0" marL="0">
              <a:lnSpc>
                <a:spcPts val="2750"/>
              </a:lnSpc>
              <a:buNone/>
            </a:pPr>
            <a:r>
              <a:rPr lang="en-US" sz="1950" b="1" dirty="0">
                <a:solidFill>
                  <a:srgbClr val="272525"/>
                </a:solidFill>
                <a:latin typeface="Inter" pitchFamily="34" charset="0"/>
                <a:ea typeface="Inter" pitchFamily="34" charset="-122"/>
                <a:cs typeface="Inter" pitchFamily="34" charset="-120"/>
              </a:rPr>
              <a:t>甲信越:</a:t>
            </a:r>
            <a:pPr algn="l" indent="0" marL="0">
              <a:lnSpc>
                <a:spcPts val="2750"/>
              </a:lnSpc>
              <a:buNone/>
            </a:pPr>
            <a:r>
              <a:rPr lang="en-US" sz="1950" dirty="0">
                <a:solidFill>
                  <a:srgbClr val="272525"/>
                </a:solidFill>
                <a:latin typeface="Inter" pitchFamily="34" charset="0"/>
                <a:ea typeface="Inter" pitchFamily="34" charset="-122"/>
                <a:cs typeface="Inter" pitchFamily="34" charset="-120"/>
              </a:rPr>
              <a:t>新潟・山梨・長野</a:t>
            </a:r>
            <a:endParaRPr lang="en-US" sz="1950" dirty="0"/>
          </a:p>
        </p:txBody>
      </p:sp>
      <p:sp>
        <p:nvSpPr>
          <p:cNvPr id="6" name="Text 4"/>
          <p:cNvSpPr/>
          <p:nvPr/>
        </p:nvSpPr>
        <p:spPr>
          <a:xfrm>
            <a:off x="939522" y="3360063"/>
            <a:ext cx="12751356" cy="352306"/>
          </a:xfrm>
          <a:prstGeom prst="rect">
            <a:avLst/>
          </a:prstGeom>
          <a:noFill/>
          <a:ln/>
        </p:spPr>
        <p:txBody>
          <a:bodyPr wrap="none" lIns="0" tIns="0" rIns="0" bIns="0" rtlCol="0" anchor="t"/>
          <a:lstStyle/>
          <a:p>
            <a:pPr algn="l" indent="0" marL="0">
              <a:lnSpc>
                <a:spcPts val="2750"/>
              </a:lnSpc>
              <a:buNone/>
            </a:pPr>
            <a:r>
              <a:rPr lang="en-US" sz="1950" b="1" dirty="0">
                <a:solidFill>
                  <a:srgbClr val="272525"/>
                </a:solidFill>
                <a:latin typeface="Inter" pitchFamily="34" charset="0"/>
                <a:ea typeface="Inter" pitchFamily="34" charset="-122"/>
                <a:cs typeface="Inter" pitchFamily="34" charset="-120"/>
              </a:rPr>
              <a:t>関東:</a:t>
            </a:r>
            <a:pPr algn="l" indent="0" marL="0">
              <a:lnSpc>
                <a:spcPts val="2750"/>
              </a:lnSpc>
              <a:buNone/>
            </a:pPr>
            <a:r>
              <a:rPr lang="en-US" sz="1950" dirty="0">
                <a:solidFill>
                  <a:srgbClr val="272525"/>
                </a:solidFill>
                <a:latin typeface="Inter" pitchFamily="34" charset="0"/>
                <a:ea typeface="Inter" pitchFamily="34" charset="-122"/>
                <a:cs typeface="Inter" pitchFamily="34" charset="-120"/>
              </a:rPr>
              <a:t>東京・神奈川・千葉・埼玉・茨城・栃木・群馬</a:t>
            </a:r>
            <a:endParaRPr lang="en-US" sz="1950" dirty="0"/>
          </a:p>
        </p:txBody>
      </p:sp>
      <p:sp>
        <p:nvSpPr>
          <p:cNvPr id="7" name="Text 5"/>
          <p:cNvSpPr/>
          <p:nvPr/>
        </p:nvSpPr>
        <p:spPr>
          <a:xfrm>
            <a:off x="939522" y="3882152"/>
            <a:ext cx="12751356" cy="352306"/>
          </a:xfrm>
          <a:prstGeom prst="rect">
            <a:avLst/>
          </a:prstGeom>
          <a:noFill/>
          <a:ln/>
        </p:spPr>
        <p:txBody>
          <a:bodyPr wrap="none" lIns="0" tIns="0" rIns="0" bIns="0" rtlCol="0" anchor="t"/>
          <a:lstStyle/>
          <a:p>
            <a:pPr algn="l" indent="0" marL="0">
              <a:lnSpc>
                <a:spcPts val="2750"/>
              </a:lnSpc>
              <a:buNone/>
            </a:pPr>
            <a:r>
              <a:rPr lang="en-US" sz="1950" b="1" dirty="0">
                <a:solidFill>
                  <a:srgbClr val="272525"/>
                </a:solidFill>
                <a:latin typeface="Inter" pitchFamily="34" charset="0"/>
                <a:ea typeface="Inter" pitchFamily="34" charset="-122"/>
                <a:cs typeface="Inter" pitchFamily="34" charset="-120"/>
              </a:rPr>
              <a:t>近畿:</a:t>
            </a:r>
            <a:pPr algn="l" indent="0" marL="0">
              <a:lnSpc>
                <a:spcPts val="2750"/>
              </a:lnSpc>
              <a:buNone/>
            </a:pPr>
            <a:r>
              <a:rPr lang="en-US" sz="1950" dirty="0">
                <a:solidFill>
                  <a:srgbClr val="272525"/>
                </a:solidFill>
                <a:latin typeface="Inter" pitchFamily="34" charset="0"/>
                <a:ea typeface="Inter" pitchFamily="34" charset="-122"/>
                <a:cs typeface="Inter" pitchFamily="34" charset="-120"/>
              </a:rPr>
              <a:t>大阪・京都・兵庫・奈良・滋賀・和歌山</a:t>
            </a:r>
            <a:endParaRPr lang="en-US" sz="1950" dirty="0"/>
          </a:p>
        </p:txBody>
      </p:sp>
      <p:sp>
        <p:nvSpPr>
          <p:cNvPr id="8" name="Text 6"/>
          <p:cNvSpPr/>
          <p:nvPr/>
        </p:nvSpPr>
        <p:spPr>
          <a:xfrm>
            <a:off x="939522" y="4404241"/>
            <a:ext cx="12751356" cy="352306"/>
          </a:xfrm>
          <a:prstGeom prst="rect">
            <a:avLst/>
          </a:prstGeom>
          <a:noFill/>
          <a:ln/>
        </p:spPr>
        <p:txBody>
          <a:bodyPr wrap="none" lIns="0" tIns="0" rIns="0" bIns="0" rtlCol="0" anchor="t"/>
          <a:lstStyle/>
          <a:p>
            <a:pPr algn="l" indent="0" marL="0">
              <a:lnSpc>
                <a:spcPts val="2750"/>
              </a:lnSpc>
              <a:buNone/>
            </a:pPr>
            <a:r>
              <a:rPr lang="en-US" sz="1950" b="1" dirty="0">
                <a:solidFill>
                  <a:srgbClr val="272525"/>
                </a:solidFill>
                <a:latin typeface="Inter" pitchFamily="34" charset="0"/>
                <a:ea typeface="Inter" pitchFamily="34" charset="-122"/>
                <a:cs typeface="Inter" pitchFamily="34" charset="-120"/>
              </a:rPr>
              <a:t>中国:</a:t>
            </a:r>
            <a:pPr algn="l" indent="0" marL="0">
              <a:lnSpc>
                <a:spcPts val="2750"/>
              </a:lnSpc>
              <a:buNone/>
            </a:pPr>
            <a:r>
              <a:rPr lang="en-US" sz="1950" dirty="0">
                <a:solidFill>
                  <a:srgbClr val="272525"/>
                </a:solidFill>
                <a:latin typeface="Inter" pitchFamily="34" charset="0"/>
                <a:ea typeface="Inter" pitchFamily="34" charset="-122"/>
                <a:cs typeface="Inter" pitchFamily="34" charset="-120"/>
              </a:rPr>
              <a:t>岡山・広島・山口・鳥取・島根</a:t>
            </a:r>
            <a:endParaRPr lang="en-US" sz="1950" dirty="0"/>
          </a:p>
        </p:txBody>
      </p:sp>
      <p:sp>
        <p:nvSpPr>
          <p:cNvPr id="9" name="Text 7"/>
          <p:cNvSpPr/>
          <p:nvPr/>
        </p:nvSpPr>
        <p:spPr>
          <a:xfrm>
            <a:off x="939522" y="4926330"/>
            <a:ext cx="12751356" cy="352306"/>
          </a:xfrm>
          <a:prstGeom prst="rect">
            <a:avLst/>
          </a:prstGeom>
          <a:noFill/>
          <a:ln/>
        </p:spPr>
        <p:txBody>
          <a:bodyPr wrap="none" lIns="0" tIns="0" rIns="0" bIns="0" rtlCol="0" anchor="t"/>
          <a:lstStyle/>
          <a:p>
            <a:pPr algn="l" indent="0" marL="0">
              <a:lnSpc>
                <a:spcPts val="2750"/>
              </a:lnSpc>
              <a:buNone/>
            </a:pPr>
            <a:r>
              <a:rPr lang="en-US" sz="1950" b="1" dirty="0">
                <a:solidFill>
                  <a:srgbClr val="272525"/>
                </a:solidFill>
                <a:latin typeface="Inter" pitchFamily="34" charset="0"/>
                <a:ea typeface="Inter" pitchFamily="34" charset="-122"/>
                <a:cs typeface="Inter" pitchFamily="34" charset="-120"/>
              </a:rPr>
              <a:t>四国:</a:t>
            </a:r>
            <a:pPr algn="l" indent="0" marL="0">
              <a:lnSpc>
                <a:spcPts val="2750"/>
              </a:lnSpc>
              <a:buNone/>
            </a:pPr>
            <a:r>
              <a:rPr lang="en-US" sz="1950" dirty="0">
                <a:solidFill>
                  <a:srgbClr val="272525"/>
                </a:solidFill>
                <a:latin typeface="Inter" pitchFamily="34" charset="0"/>
                <a:ea typeface="Inter" pitchFamily="34" charset="-122"/>
                <a:cs typeface="Inter" pitchFamily="34" charset="-120"/>
              </a:rPr>
              <a:t>徳島・香川・愛媛・高知</a:t>
            </a:r>
            <a:endParaRPr lang="en-US" sz="1950" dirty="0"/>
          </a:p>
        </p:txBody>
      </p:sp>
      <p:sp>
        <p:nvSpPr>
          <p:cNvPr id="10" name="Text 8"/>
          <p:cNvSpPr/>
          <p:nvPr/>
        </p:nvSpPr>
        <p:spPr>
          <a:xfrm>
            <a:off x="939522" y="5448419"/>
            <a:ext cx="12751356" cy="352306"/>
          </a:xfrm>
          <a:prstGeom prst="rect">
            <a:avLst/>
          </a:prstGeom>
          <a:noFill/>
          <a:ln/>
        </p:spPr>
        <p:txBody>
          <a:bodyPr wrap="none" lIns="0" tIns="0" rIns="0" bIns="0" rtlCol="0" anchor="t"/>
          <a:lstStyle/>
          <a:p>
            <a:pPr algn="l" indent="0" marL="0">
              <a:lnSpc>
                <a:spcPts val="2750"/>
              </a:lnSpc>
              <a:buNone/>
            </a:pPr>
            <a:r>
              <a:rPr lang="en-US" sz="1950" b="1" dirty="0">
                <a:solidFill>
                  <a:srgbClr val="272525"/>
                </a:solidFill>
                <a:latin typeface="Inter" pitchFamily="34" charset="0"/>
                <a:ea typeface="Inter" pitchFamily="34" charset="-122"/>
                <a:cs typeface="Inter" pitchFamily="34" charset="-120"/>
              </a:rPr>
              <a:t>九州・沖縄:</a:t>
            </a:r>
            <a:pPr algn="l" indent="0" marL="0">
              <a:lnSpc>
                <a:spcPts val="2750"/>
              </a:lnSpc>
              <a:buNone/>
            </a:pPr>
            <a:r>
              <a:rPr lang="en-US" sz="1950" dirty="0">
                <a:solidFill>
                  <a:srgbClr val="272525"/>
                </a:solidFill>
                <a:latin typeface="Inter" pitchFamily="34" charset="0"/>
                <a:ea typeface="Inter" pitchFamily="34" charset="-122"/>
                <a:cs typeface="Inter" pitchFamily="34" charset="-120"/>
              </a:rPr>
              <a:t>九州7県+沖縄</a:t>
            </a:r>
            <a:endParaRPr lang="en-US" sz="1950" dirty="0"/>
          </a:p>
        </p:txBody>
      </p:sp>
      <p:sp>
        <p:nvSpPr>
          <p:cNvPr id="11" name="Text 9"/>
          <p:cNvSpPr/>
          <p:nvPr/>
        </p:nvSpPr>
        <p:spPr>
          <a:xfrm>
            <a:off x="939522" y="5970508"/>
            <a:ext cx="12751356" cy="352306"/>
          </a:xfrm>
          <a:prstGeom prst="rect">
            <a:avLst/>
          </a:prstGeom>
          <a:noFill/>
          <a:ln/>
        </p:spPr>
        <p:txBody>
          <a:bodyPr wrap="none" lIns="0" tIns="0" rIns="0" bIns="0" rtlCol="0" anchor="t"/>
          <a:lstStyle/>
          <a:p>
            <a:pPr algn="l" indent="0" marL="0">
              <a:lnSpc>
                <a:spcPts val="2750"/>
              </a:lnSpc>
              <a:buNone/>
            </a:pPr>
            <a:r>
              <a:rPr lang="en-US" sz="1950" b="1" dirty="0">
                <a:solidFill>
                  <a:srgbClr val="272525"/>
                </a:solidFill>
                <a:latin typeface="Inter" pitchFamily="34" charset="0"/>
                <a:ea typeface="Inter" pitchFamily="34" charset="-122"/>
                <a:cs typeface="Inter" pitchFamily="34" charset="-120"/>
              </a:rPr>
              <a:t>東北:</a:t>
            </a:r>
            <a:pPr algn="l" indent="0" marL="0">
              <a:lnSpc>
                <a:spcPts val="2750"/>
              </a:lnSpc>
              <a:buNone/>
            </a:pPr>
            <a:r>
              <a:rPr lang="en-US" sz="1950" dirty="0">
                <a:solidFill>
                  <a:srgbClr val="272525"/>
                </a:solidFill>
                <a:latin typeface="Inter" pitchFamily="34" charset="0"/>
                <a:ea typeface="Inter" pitchFamily="34" charset="-122"/>
                <a:cs typeface="Inter" pitchFamily="34" charset="-120"/>
              </a:rPr>
              <a:t>青森・岩手・宮城・秋田・山形・福島</a:t>
            </a:r>
            <a:endParaRPr lang="en-US" sz="1950" dirty="0"/>
          </a:p>
        </p:txBody>
      </p:sp>
      <p:sp>
        <p:nvSpPr>
          <p:cNvPr id="12" name="Text 10"/>
          <p:cNvSpPr/>
          <p:nvPr/>
        </p:nvSpPr>
        <p:spPr>
          <a:xfrm>
            <a:off x="939522" y="6492597"/>
            <a:ext cx="12751356" cy="352306"/>
          </a:xfrm>
          <a:prstGeom prst="rect">
            <a:avLst/>
          </a:prstGeom>
          <a:noFill/>
          <a:ln/>
        </p:spPr>
        <p:txBody>
          <a:bodyPr wrap="none" lIns="0" tIns="0" rIns="0" bIns="0" rtlCol="0" anchor="t"/>
          <a:lstStyle/>
          <a:p>
            <a:pPr algn="l" indent="0" marL="0">
              <a:lnSpc>
                <a:spcPts val="2750"/>
              </a:lnSpc>
              <a:buNone/>
            </a:pPr>
            <a:r>
              <a:rPr lang="en-US" sz="1950" b="1" dirty="0">
                <a:solidFill>
                  <a:srgbClr val="272525"/>
                </a:solidFill>
                <a:latin typeface="Inter" pitchFamily="34" charset="0"/>
                <a:ea typeface="Inter" pitchFamily="34" charset="-122"/>
                <a:cs typeface="Inter" pitchFamily="34" charset="-120"/>
              </a:rPr>
              <a:t>北海道:</a:t>
            </a:r>
            <a:pPr algn="l" indent="0" marL="0">
              <a:lnSpc>
                <a:spcPts val="2750"/>
              </a:lnSpc>
              <a:buNone/>
            </a:pPr>
            <a:r>
              <a:rPr lang="en-US" sz="1950" dirty="0">
                <a:solidFill>
                  <a:srgbClr val="272525"/>
                </a:solidFill>
                <a:latin typeface="Inter" pitchFamily="34" charset="0"/>
                <a:ea typeface="Inter" pitchFamily="34" charset="-122"/>
                <a:cs typeface="Inter" pitchFamily="34" charset="-120"/>
              </a:rPr>
              <a:t>北海道</a:t>
            </a:r>
            <a:endParaRPr lang="en-US" sz="1950" dirty="0"/>
          </a:p>
        </p:txBody>
      </p:sp>
      <p:sp>
        <p:nvSpPr>
          <p:cNvPr id="13" name="Text 11"/>
          <p:cNvSpPr/>
          <p:nvPr/>
        </p:nvSpPr>
        <p:spPr>
          <a:xfrm>
            <a:off x="939522" y="7014686"/>
            <a:ext cx="12751356" cy="352306"/>
          </a:xfrm>
          <a:prstGeom prst="rect">
            <a:avLst/>
          </a:prstGeom>
          <a:noFill/>
          <a:ln/>
        </p:spPr>
        <p:txBody>
          <a:bodyPr wrap="none" lIns="0" tIns="0" rIns="0" bIns="0" rtlCol="0" anchor="t"/>
          <a:lstStyle/>
          <a:p>
            <a:pPr algn="l" indent="0" marL="0">
              <a:lnSpc>
                <a:spcPts val="2750"/>
              </a:lnSpc>
              <a:buNone/>
            </a:pPr>
            <a:r>
              <a:rPr lang="en-US" sz="1950" b="1" dirty="0">
                <a:solidFill>
                  <a:srgbClr val="272525"/>
                </a:solidFill>
                <a:latin typeface="Inter" pitchFamily="34" charset="0"/>
                <a:ea typeface="Inter" pitchFamily="34" charset="-122"/>
                <a:cs typeface="Inter" pitchFamily="34" charset="-120"/>
              </a:rPr>
              <a:t>その他:</a:t>
            </a:r>
            <a:pPr algn="l" indent="0" marL="0">
              <a:lnSpc>
                <a:spcPts val="2750"/>
              </a:lnSpc>
              <a:buNone/>
            </a:pPr>
            <a:r>
              <a:rPr lang="en-US" sz="1950" dirty="0">
                <a:solidFill>
                  <a:srgbClr val="272525"/>
                </a:solidFill>
                <a:latin typeface="Inter" pitchFamily="34" charset="0"/>
                <a:ea typeface="Inter" pitchFamily="34" charset="-122"/>
                <a:cs typeface="Inter" pitchFamily="34" charset="-120"/>
              </a:rPr>
              <a:t>都道府県情報が未取得/未連携 等</a:t>
            </a:r>
            <a:endParaRPr lang="en-US" sz="19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939522" y="934879"/>
            <a:ext cx="5562362" cy="545306"/>
          </a:xfrm>
          <a:prstGeom prst="rect">
            <a:avLst/>
          </a:prstGeom>
          <a:noFill/>
          <a:ln/>
        </p:spPr>
        <p:txBody>
          <a:bodyPr wrap="none" lIns="0" tIns="0" rIns="0" bIns="0" rtlCol="0" anchor="t"/>
          <a:lstStyle/>
          <a:p>
            <a:pPr algn="l" indent="0" marL="0">
              <a:lnSpc>
                <a:spcPts val="4250"/>
              </a:lnSpc>
              <a:buNone/>
            </a:pPr>
            <a:r>
              <a:rPr lang="en-US" sz="3400" b="1" dirty="0">
                <a:solidFill>
                  <a:srgbClr val="000000"/>
                </a:solidFill>
                <a:latin typeface="Inter Bold" pitchFamily="34" charset="0"/>
                <a:ea typeface="Inter Bold" pitchFamily="34" charset="-122"/>
                <a:cs typeface="Inter Bold" pitchFamily="34" charset="-120"/>
              </a:rPr>
              <a:t>地域別売上構成(その他除外)</a:t>
            </a:r>
            <a:endParaRPr lang="en-US" sz="3400" dirty="0"/>
          </a:p>
        </p:txBody>
      </p:sp>
      <p:sp>
        <p:nvSpPr>
          <p:cNvPr id="3" name="Text 1"/>
          <p:cNvSpPr/>
          <p:nvPr/>
        </p:nvSpPr>
        <p:spPr>
          <a:xfrm>
            <a:off x="939522" y="1706999"/>
            <a:ext cx="12751356" cy="230386"/>
          </a:xfrm>
          <a:prstGeom prst="rect">
            <a:avLst/>
          </a:prstGeom>
          <a:noFill/>
          <a:ln/>
        </p:spPr>
        <p:txBody>
          <a:bodyPr wrap="none" lIns="0" tIns="0" rIns="0" bIns="0" rtlCol="0" anchor="t"/>
          <a:lstStyle/>
          <a:p>
            <a:pPr algn="l" indent="0" marL="0">
              <a:lnSpc>
                <a:spcPts val="1800"/>
              </a:lnSpc>
              <a:buNone/>
            </a:pPr>
            <a:r>
              <a:rPr lang="en-US" sz="1350" dirty="0">
                <a:solidFill>
                  <a:srgbClr val="272525"/>
                </a:solidFill>
                <a:latin typeface="Inter" pitchFamily="34" charset="0"/>
                <a:ea typeface="Inter" pitchFamily="34" charset="-122"/>
                <a:cs typeface="Inter" pitchFamily="34" charset="-120"/>
              </a:rPr>
              <a:t>「その他」を除外した主要地域の相対関係を示します。</a:t>
            </a:r>
            <a:endParaRPr lang="en-US" sz="1350" dirty="0"/>
          </a:p>
        </p:txBody>
      </p:sp>
      <p:pic>
        <p:nvPicPr>
          <p:cNvPr id="4" name="Image 0" descr="preencoded.png">    </p:cNvPr>
          <p:cNvPicPr>
            <a:picLocks noChangeAspect="1"/>
          </p:cNvPicPr>
          <p:nvPr/>
        </p:nvPicPr>
        <p:blipFill>
          <a:blip r:embed="rId1"/>
          <a:stretch>
            <a:fillRect/>
          </a:stretch>
        </p:blipFill>
        <p:spPr>
          <a:xfrm>
            <a:off x="939522" y="2064901"/>
            <a:ext cx="8288298" cy="4641413"/>
          </a:xfrm>
          <a:prstGeom prst="rect">
            <a:avLst/>
          </a:prstGeom>
        </p:spPr>
      </p:pic>
      <p:sp>
        <p:nvSpPr>
          <p:cNvPr id="5" name="Text 2"/>
          <p:cNvSpPr/>
          <p:nvPr/>
        </p:nvSpPr>
        <p:spPr>
          <a:xfrm>
            <a:off x="939522" y="6833830"/>
            <a:ext cx="12751356" cy="460772"/>
          </a:xfrm>
          <a:prstGeom prst="rect">
            <a:avLst/>
          </a:prstGeom>
          <a:noFill/>
          <a:ln/>
        </p:spPr>
        <p:txBody>
          <a:bodyPr wrap="square" lIns="0" tIns="0" rIns="0" bIns="0" rtlCol="0" anchor="t"/>
          <a:lstStyle/>
          <a:p>
            <a:pPr algn="l" indent="0" marL="0">
              <a:lnSpc>
                <a:spcPts val="1800"/>
              </a:lnSpc>
              <a:buNone/>
            </a:pPr>
            <a:r>
              <a:rPr lang="en-US" sz="1350" dirty="0">
                <a:solidFill>
                  <a:srgbClr val="272525"/>
                </a:solidFill>
                <a:latin typeface="Inter" pitchFamily="34" charset="0"/>
                <a:ea typeface="Inter" pitchFamily="34" charset="-122"/>
                <a:cs typeface="Inter" pitchFamily="34" charset="-120"/>
              </a:rPr>
              <a:t>北陸・近畿・関東・東海の4地域で合計約85%を占めており、近距離〜中距離圏からの送客が中心です。特に北陸は冬季に比重が高まる傾向があり、12月の直近データでは北陸シェアが33.4%と急伸しています。</a:t>
            </a:r>
            <a:endParaRPr lang="en-US" sz="13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858560" y="674608"/>
            <a:ext cx="6676549" cy="498277"/>
          </a:xfrm>
          <a:prstGeom prst="rect">
            <a:avLst/>
          </a:prstGeom>
          <a:noFill/>
          <a:ln/>
        </p:spPr>
        <p:txBody>
          <a:bodyPr wrap="none" lIns="0" tIns="0" rIns="0" bIns="0" rtlCol="0" anchor="t"/>
          <a:lstStyle/>
          <a:p>
            <a:pPr algn="l" indent="0" marL="0">
              <a:lnSpc>
                <a:spcPts val="3900"/>
              </a:lnSpc>
              <a:buNone/>
            </a:pPr>
            <a:r>
              <a:rPr lang="en-US" sz="3100" b="1" dirty="0">
                <a:solidFill>
                  <a:srgbClr val="000000"/>
                </a:solidFill>
                <a:latin typeface="Inter Bold" pitchFamily="34" charset="0"/>
                <a:ea typeface="Inter Bold" pitchFamily="34" charset="-122"/>
                <a:cs typeface="Inter Bold" pitchFamily="34" charset="-120"/>
              </a:rPr>
              <a:t>地域別売上構成比の推移(その他除外)</a:t>
            </a:r>
            <a:endParaRPr lang="en-US" sz="3100" dirty="0"/>
          </a:p>
        </p:txBody>
      </p:sp>
      <p:sp>
        <p:nvSpPr>
          <p:cNvPr id="3" name="Text 1"/>
          <p:cNvSpPr/>
          <p:nvPr/>
        </p:nvSpPr>
        <p:spPr>
          <a:xfrm>
            <a:off x="858560" y="1362194"/>
            <a:ext cx="12913281" cy="203240"/>
          </a:xfrm>
          <a:prstGeom prst="rect">
            <a:avLst/>
          </a:prstGeom>
          <a:noFill/>
          <a:ln/>
        </p:spPr>
        <p:txBody>
          <a:bodyPr wrap="none" lIns="0" tIns="0" rIns="0" bIns="0" rtlCol="0" anchor="t"/>
          <a:lstStyle/>
          <a:p>
            <a:pPr algn="l" indent="0" marL="0">
              <a:lnSpc>
                <a:spcPts val="1600"/>
              </a:lnSpc>
              <a:buNone/>
            </a:pPr>
            <a:r>
              <a:rPr lang="en-US" sz="1250" dirty="0">
                <a:solidFill>
                  <a:srgbClr val="272525"/>
                </a:solidFill>
                <a:latin typeface="Inter" pitchFamily="34" charset="0"/>
                <a:ea typeface="Inter" pitchFamily="34" charset="-122"/>
                <a:cs typeface="Inter" pitchFamily="34" charset="-120"/>
              </a:rPr>
              <a:t>過去12か月の主要4地域の売上構成比推移を折れ線グラフで示します。</a:t>
            </a:r>
            <a:endParaRPr lang="en-US" sz="1250" dirty="0"/>
          </a:p>
        </p:txBody>
      </p:sp>
      <p:sp>
        <p:nvSpPr>
          <p:cNvPr id="4" name="Text 2"/>
          <p:cNvSpPr/>
          <p:nvPr/>
        </p:nvSpPr>
        <p:spPr>
          <a:xfrm>
            <a:off x="858560" y="1707475"/>
            <a:ext cx="1993106" cy="249079"/>
          </a:xfrm>
          <a:prstGeom prst="rect">
            <a:avLst/>
          </a:prstGeom>
          <a:noFill/>
          <a:ln/>
        </p:spPr>
        <p:txBody>
          <a:bodyPr wrap="none" lIns="0" tIns="0" rIns="0" bIns="0" rtlCol="0" anchor="t"/>
          <a:lstStyle/>
          <a:p>
            <a:pPr algn="l" indent="0" marL="0">
              <a:lnSpc>
                <a:spcPts val="1950"/>
              </a:lnSpc>
              <a:buNone/>
            </a:pPr>
            <a:r>
              <a:rPr lang="en-US" sz="1550" b="1" dirty="0">
                <a:solidFill>
                  <a:srgbClr val="000000"/>
                </a:solidFill>
                <a:latin typeface="Inter Bold" pitchFamily="34" charset="0"/>
                <a:ea typeface="Inter Bold" pitchFamily="34" charset="-122"/>
                <a:cs typeface="Inter Bold" pitchFamily="34" charset="-120"/>
              </a:rPr>
              <a:t>(単位:%)</a:t>
            </a:r>
            <a:endParaRPr lang="en-US" sz="1550" dirty="0"/>
          </a:p>
        </p:txBody>
      </p:sp>
      <p:pic>
        <p:nvPicPr>
          <p:cNvPr id="5" name="Image 0" descr="preencoded.png">    </p:cNvPr>
          <p:cNvPicPr>
            <a:picLocks noChangeAspect="1"/>
          </p:cNvPicPr>
          <p:nvPr/>
        </p:nvPicPr>
        <p:blipFill>
          <a:blip r:embed="rId1"/>
          <a:stretch>
            <a:fillRect/>
          </a:stretch>
        </p:blipFill>
        <p:spPr>
          <a:xfrm>
            <a:off x="858560" y="2098596"/>
            <a:ext cx="8393549" cy="4221956"/>
          </a:xfrm>
          <a:prstGeom prst="rect">
            <a:avLst/>
          </a:prstGeom>
        </p:spPr>
      </p:pic>
      <p:sp>
        <p:nvSpPr>
          <p:cNvPr id="6" name="Shape 3"/>
          <p:cNvSpPr/>
          <p:nvPr/>
        </p:nvSpPr>
        <p:spPr>
          <a:xfrm>
            <a:off x="2303621" y="6320552"/>
            <a:ext cx="159425" cy="159425"/>
          </a:xfrm>
          <a:prstGeom prst="roundRect">
            <a:avLst>
              <a:gd name="adj" fmla="val 11471"/>
            </a:avLst>
          </a:prstGeom>
          <a:solidFill>
            <a:srgbClr val="4950BC"/>
          </a:solidFill>
          <a:ln/>
        </p:spPr>
      </p:sp>
      <p:sp>
        <p:nvSpPr>
          <p:cNvPr id="7" name="Text 4"/>
          <p:cNvSpPr/>
          <p:nvPr/>
        </p:nvSpPr>
        <p:spPr>
          <a:xfrm>
            <a:off x="2524006" y="6320552"/>
            <a:ext cx="318611" cy="159425"/>
          </a:xfrm>
          <a:prstGeom prst="rect">
            <a:avLst/>
          </a:prstGeom>
          <a:noFill/>
          <a:ln/>
        </p:spPr>
        <p:txBody>
          <a:bodyPr wrap="none" lIns="0" tIns="0" rIns="0" bIns="0" rtlCol="0" anchor="t"/>
          <a:lstStyle/>
          <a:p>
            <a:pPr algn="l" indent="0" marL="0">
              <a:lnSpc>
                <a:spcPts val="1250"/>
              </a:lnSpc>
              <a:buNone/>
            </a:pPr>
            <a:r>
              <a:rPr lang="en-US" sz="1250" dirty="0">
                <a:solidFill>
                  <a:srgbClr val="272525"/>
                </a:solidFill>
                <a:latin typeface="Inter" pitchFamily="34" charset="0"/>
                <a:ea typeface="Inter" pitchFamily="34" charset="-122"/>
                <a:cs typeface="Inter" pitchFamily="34" charset="-120"/>
              </a:rPr>
              <a:t>北陸</a:t>
            </a:r>
            <a:endParaRPr lang="en-US" sz="1250" dirty="0"/>
          </a:p>
        </p:txBody>
      </p:sp>
      <p:sp>
        <p:nvSpPr>
          <p:cNvPr id="8" name="Shape 5"/>
          <p:cNvSpPr/>
          <p:nvPr/>
        </p:nvSpPr>
        <p:spPr>
          <a:xfrm>
            <a:off x="3717488" y="6320552"/>
            <a:ext cx="159425" cy="159425"/>
          </a:xfrm>
          <a:prstGeom prst="roundRect">
            <a:avLst>
              <a:gd name="adj" fmla="val 11471"/>
            </a:avLst>
          </a:prstGeom>
          <a:solidFill>
            <a:srgbClr val="B549BC"/>
          </a:solidFill>
          <a:ln/>
        </p:spPr>
      </p:sp>
      <p:sp>
        <p:nvSpPr>
          <p:cNvPr id="9" name="Text 6"/>
          <p:cNvSpPr/>
          <p:nvPr/>
        </p:nvSpPr>
        <p:spPr>
          <a:xfrm>
            <a:off x="3937873" y="6320552"/>
            <a:ext cx="318611" cy="159425"/>
          </a:xfrm>
          <a:prstGeom prst="rect">
            <a:avLst/>
          </a:prstGeom>
          <a:noFill/>
          <a:ln/>
        </p:spPr>
        <p:txBody>
          <a:bodyPr wrap="none" lIns="0" tIns="0" rIns="0" bIns="0" rtlCol="0" anchor="t"/>
          <a:lstStyle/>
          <a:p>
            <a:pPr algn="l" indent="0" marL="0">
              <a:lnSpc>
                <a:spcPts val="1250"/>
              </a:lnSpc>
              <a:buNone/>
            </a:pPr>
            <a:r>
              <a:rPr lang="en-US" sz="1250" dirty="0">
                <a:solidFill>
                  <a:srgbClr val="272525"/>
                </a:solidFill>
                <a:latin typeface="Inter" pitchFamily="34" charset="0"/>
                <a:ea typeface="Inter" pitchFamily="34" charset="-122"/>
                <a:cs typeface="Inter" pitchFamily="34" charset="-120"/>
              </a:rPr>
              <a:t>近畿</a:t>
            </a:r>
            <a:endParaRPr lang="en-US" sz="1250" dirty="0"/>
          </a:p>
        </p:txBody>
      </p:sp>
      <p:sp>
        <p:nvSpPr>
          <p:cNvPr id="10" name="Shape 7"/>
          <p:cNvSpPr/>
          <p:nvPr/>
        </p:nvSpPr>
        <p:spPr>
          <a:xfrm>
            <a:off x="5853946" y="6320552"/>
            <a:ext cx="159425" cy="159425"/>
          </a:xfrm>
          <a:prstGeom prst="roundRect">
            <a:avLst>
              <a:gd name="adj" fmla="val 11471"/>
            </a:avLst>
          </a:prstGeom>
          <a:solidFill>
            <a:srgbClr val="BC4950"/>
          </a:solidFill>
          <a:ln/>
        </p:spPr>
      </p:sp>
      <p:sp>
        <p:nvSpPr>
          <p:cNvPr id="11" name="Text 8"/>
          <p:cNvSpPr/>
          <p:nvPr/>
        </p:nvSpPr>
        <p:spPr>
          <a:xfrm>
            <a:off x="6074331" y="6320552"/>
            <a:ext cx="318611" cy="159425"/>
          </a:xfrm>
          <a:prstGeom prst="rect">
            <a:avLst/>
          </a:prstGeom>
          <a:noFill/>
          <a:ln/>
        </p:spPr>
        <p:txBody>
          <a:bodyPr wrap="none" lIns="0" tIns="0" rIns="0" bIns="0" rtlCol="0" anchor="t"/>
          <a:lstStyle/>
          <a:p>
            <a:pPr algn="l" indent="0" marL="0">
              <a:lnSpc>
                <a:spcPts val="1250"/>
              </a:lnSpc>
              <a:buNone/>
            </a:pPr>
            <a:r>
              <a:rPr lang="en-US" sz="1250" dirty="0">
                <a:solidFill>
                  <a:srgbClr val="272525"/>
                </a:solidFill>
                <a:latin typeface="Inter" pitchFamily="34" charset="0"/>
                <a:ea typeface="Inter" pitchFamily="34" charset="-122"/>
                <a:cs typeface="Inter" pitchFamily="34" charset="-120"/>
              </a:rPr>
              <a:t>関東</a:t>
            </a:r>
            <a:endParaRPr lang="en-US" sz="1250" dirty="0"/>
          </a:p>
        </p:txBody>
      </p:sp>
      <p:sp>
        <p:nvSpPr>
          <p:cNvPr id="12" name="Shape 9"/>
          <p:cNvSpPr/>
          <p:nvPr/>
        </p:nvSpPr>
        <p:spPr>
          <a:xfrm>
            <a:off x="7267932" y="6320552"/>
            <a:ext cx="159425" cy="159425"/>
          </a:xfrm>
          <a:prstGeom prst="roundRect">
            <a:avLst>
              <a:gd name="adj" fmla="val 11471"/>
            </a:avLst>
          </a:prstGeom>
          <a:solidFill>
            <a:srgbClr val="BCB549"/>
          </a:solidFill>
          <a:ln/>
        </p:spPr>
      </p:sp>
      <p:sp>
        <p:nvSpPr>
          <p:cNvPr id="13" name="Text 10"/>
          <p:cNvSpPr/>
          <p:nvPr/>
        </p:nvSpPr>
        <p:spPr>
          <a:xfrm>
            <a:off x="7488317" y="6320552"/>
            <a:ext cx="318611" cy="159425"/>
          </a:xfrm>
          <a:prstGeom prst="rect">
            <a:avLst/>
          </a:prstGeom>
          <a:noFill/>
          <a:ln/>
        </p:spPr>
        <p:txBody>
          <a:bodyPr wrap="none" lIns="0" tIns="0" rIns="0" bIns="0" rtlCol="0" anchor="t"/>
          <a:lstStyle/>
          <a:p>
            <a:pPr algn="l" indent="0" marL="0">
              <a:lnSpc>
                <a:spcPts val="1250"/>
              </a:lnSpc>
              <a:buNone/>
            </a:pPr>
            <a:r>
              <a:rPr lang="en-US" sz="1250" dirty="0">
                <a:solidFill>
                  <a:srgbClr val="272525"/>
                </a:solidFill>
                <a:latin typeface="Inter" pitchFamily="34" charset="0"/>
                <a:ea typeface="Inter" pitchFamily="34" charset="-122"/>
                <a:cs typeface="Inter" pitchFamily="34" charset="-120"/>
              </a:rPr>
              <a:t>東海</a:t>
            </a:r>
            <a:endParaRPr lang="en-US" sz="1250" dirty="0"/>
          </a:p>
        </p:txBody>
      </p:sp>
      <p:sp>
        <p:nvSpPr>
          <p:cNvPr id="14" name="Text 11"/>
          <p:cNvSpPr/>
          <p:nvPr/>
        </p:nvSpPr>
        <p:spPr>
          <a:xfrm>
            <a:off x="858560" y="6905387"/>
            <a:ext cx="12913281" cy="406479"/>
          </a:xfrm>
          <a:prstGeom prst="rect">
            <a:avLst/>
          </a:prstGeom>
          <a:noFill/>
          <a:ln/>
        </p:spPr>
        <p:txBody>
          <a:bodyPr wrap="square" lIns="0" tIns="0" rIns="0" bIns="0" rtlCol="0" anchor="t"/>
          <a:lstStyle/>
          <a:p>
            <a:pPr algn="l" indent="0" marL="0">
              <a:lnSpc>
                <a:spcPts val="1600"/>
              </a:lnSpc>
              <a:buNone/>
            </a:pPr>
            <a:r>
              <a:rPr lang="en-US" sz="1250" dirty="0">
                <a:solidFill>
                  <a:srgbClr val="272525"/>
                </a:solidFill>
                <a:latin typeface="Inter" pitchFamily="34" charset="0"/>
                <a:ea typeface="Inter" pitchFamily="34" charset="-122"/>
                <a:cs typeface="Inter" pitchFamily="34" charset="-120"/>
              </a:rPr>
              <a:t>近畿は年間を通じて30〜38%台で安定して高いシェアを維持する基盤マーケットです。北陸は2025年12月に33.4%と直近ピークを記録しており、冬季に向けて比重が高まる季節性が明確です。関東・東海は行楽・連休シーズンの影響で変動があります。</a:t>
            </a:r>
            <a:endParaRPr lang="en-US" sz="1250" dirty="0"/>
          </a:p>
        </p:txBody>
      </p:sp>
      <p:sp>
        <p:nvSpPr>
          <p:cNvPr id="15" name="Text 12"/>
          <p:cNvSpPr/>
          <p:nvPr/>
        </p:nvSpPr>
        <p:spPr>
          <a:xfrm>
            <a:off x="858560" y="7418308"/>
            <a:ext cx="12913281" cy="162520"/>
          </a:xfrm>
          <a:prstGeom prst="rect">
            <a:avLst/>
          </a:prstGeom>
          <a:noFill/>
          <a:ln/>
        </p:spPr>
        <p:txBody>
          <a:bodyPr wrap="none" lIns="0" tIns="0" rIns="0" bIns="0" rtlCol="0" anchor="t"/>
          <a:lstStyle/>
          <a:p>
            <a:pPr algn="l" indent="0" marL="0">
              <a:lnSpc>
                <a:spcPts val="1250"/>
              </a:lnSpc>
              <a:buNone/>
            </a:pPr>
            <a:r>
              <a:rPr lang="en-US" sz="1000" dirty="0">
                <a:solidFill>
                  <a:srgbClr val="272525"/>
                </a:solidFill>
                <a:latin typeface="Inter" pitchFamily="34" charset="0"/>
                <a:ea typeface="Inter" pitchFamily="34" charset="-122"/>
                <a:cs typeface="Inter" pitchFamily="34" charset="-120"/>
              </a:rPr>
              <a:t>※本グラフは「その他(地域不明・未取得)」を除外し、主要4地域に絞って構成トレンドを可視化しています。</a:t>
            </a:r>
            <a:endParaRPr lang="en-US" sz="1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939522" y="1691997"/>
            <a:ext cx="6711077" cy="838914"/>
          </a:xfrm>
          <a:prstGeom prst="rect">
            <a:avLst/>
          </a:prstGeom>
          <a:noFill/>
          <a:ln/>
        </p:spPr>
        <p:txBody>
          <a:bodyPr wrap="none" lIns="0" tIns="0" rIns="0" bIns="0" rtlCol="0" anchor="t"/>
          <a:lstStyle/>
          <a:p>
            <a:pPr algn="l" indent="0" marL="0">
              <a:lnSpc>
                <a:spcPts val="6600"/>
              </a:lnSpc>
              <a:buNone/>
            </a:pPr>
            <a:r>
              <a:rPr lang="en-US" sz="5250" b="1" dirty="0">
                <a:solidFill>
                  <a:srgbClr val="000000"/>
                </a:solidFill>
                <a:latin typeface="Inter Bold" pitchFamily="34" charset="0"/>
                <a:ea typeface="Inter Bold" pitchFamily="34" charset="-122"/>
                <a:cs typeface="Inter Bold" pitchFamily="34" charset="-120"/>
              </a:rPr>
              <a:t>日別・稼働の補足整理</a:t>
            </a:r>
            <a:endParaRPr lang="en-US" sz="5250" dirty="0"/>
          </a:p>
        </p:txBody>
      </p:sp>
      <p:sp>
        <p:nvSpPr>
          <p:cNvPr id="3" name="Text 1"/>
          <p:cNvSpPr/>
          <p:nvPr/>
        </p:nvSpPr>
        <p:spPr>
          <a:xfrm>
            <a:off x="939522" y="3067764"/>
            <a:ext cx="12751356" cy="429578"/>
          </a:xfrm>
          <a:prstGeom prst="rect">
            <a:avLst/>
          </a:prstGeom>
          <a:noFill/>
          <a:ln/>
        </p:spPr>
        <p:txBody>
          <a:bodyPr wrap="none" lIns="0" tIns="0" rIns="0" bIns="0" rtlCol="0" anchor="t"/>
          <a:lstStyle/>
          <a:p>
            <a:pPr algn="l" indent="0" marL="0">
              <a:lnSpc>
                <a:spcPts val="3350"/>
              </a:lnSpc>
              <a:buNone/>
            </a:pPr>
            <a:r>
              <a:rPr lang="en-US" sz="2100" dirty="0">
                <a:solidFill>
                  <a:srgbClr val="272525"/>
                </a:solidFill>
                <a:latin typeface="Inter" pitchFamily="34" charset="0"/>
                <a:ea typeface="Inter" pitchFamily="34" charset="-122"/>
                <a:cs typeface="Inter" pitchFamily="34" charset="-120"/>
              </a:rPr>
              <a:t>2025年12月の稼働特性:</a:t>
            </a:r>
            <a:endParaRPr lang="en-US" sz="2100" dirty="0"/>
          </a:p>
        </p:txBody>
      </p:sp>
      <p:sp>
        <p:nvSpPr>
          <p:cNvPr id="4" name="Shape 2"/>
          <p:cNvSpPr/>
          <p:nvPr/>
        </p:nvSpPr>
        <p:spPr>
          <a:xfrm>
            <a:off x="939522" y="3799284"/>
            <a:ext cx="4071461" cy="1577102"/>
          </a:xfrm>
          <a:prstGeom prst="roundRect">
            <a:avLst>
              <a:gd name="adj" fmla="val 7149"/>
            </a:avLst>
          </a:prstGeom>
          <a:solidFill>
            <a:srgbClr val="FFFFFF"/>
          </a:solidFill>
          <a:ln w="15240">
            <a:solidFill>
              <a:srgbClr val="E5E5E5"/>
            </a:solidFill>
            <a:prstDash val="solid"/>
          </a:ln>
        </p:spPr>
      </p:sp>
      <p:sp>
        <p:nvSpPr>
          <p:cNvPr id="5" name="Text 3"/>
          <p:cNvSpPr/>
          <p:nvPr/>
        </p:nvSpPr>
        <p:spPr>
          <a:xfrm>
            <a:off x="1297424" y="4082891"/>
            <a:ext cx="3355538" cy="419338"/>
          </a:xfrm>
          <a:prstGeom prst="rect">
            <a:avLst/>
          </a:prstGeom>
          <a:noFill/>
          <a:ln/>
        </p:spPr>
        <p:txBody>
          <a:bodyPr wrap="none" lIns="0" tIns="0" rIns="0" bIns="0" rtlCol="0" anchor="t"/>
          <a:lstStyle/>
          <a:p>
            <a:pPr algn="ctr" indent="0" marL="0">
              <a:lnSpc>
                <a:spcPts val="3300"/>
              </a:lnSpc>
              <a:buNone/>
            </a:pPr>
            <a:r>
              <a:rPr lang="en-US" sz="2600" b="1" dirty="0">
                <a:solidFill>
                  <a:srgbClr val="000000"/>
                </a:solidFill>
                <a:latin typeface="Inter Bold" pitchFamily="34" charset="0"/>
                <a:ea typeface="Inter Bold" pitchFamily="34" charset="-122"/>
                <a:cs typeface="Inter Bold" pitchFamily="34" charset="-120"/>
              </a:rPr>
              <a:t>年末需要</a:t>
            </a:r>
            <a:endParaRPr lang="en-US" sz="2600" dirty="0"/>
          </a:p>
        </p:txBody>
      </p:sp>
      <p:sp>
        <p:nvSpPr>
          <p:cNvPr id="6" name="Text 4"/>
          <p:cNvSpPr/>
          <p:nvPr/>
        </p:nvSpPr>
        <p:spPr>
          <a:xfrm>
            <a:off x="1223129" y="4663202"/>
            <a:ext cx="3504248" cy="429578"/>
          </a:xfrm>
          <a:prstGeom prst="rect">
            <a:avLst/>
          </a:prstGeom>
          <a:noFill/>
          <a:ln/>
        </p:spPr>
        <p:txBody>
          <a:bodyPr wrap="none" lIns="0" tIns="0" rIns="0" bIns="0" rtlCol="0" anchor="t"/>
          <a:lstStyle/>
          <a:p>
            <a:pPr algn="ctr" indent="0" marL="0">
              <a:lnSpc>
                <a:spcPts val="3350"/>
              </a:lnSpc>
              <a:buNone/>
            </a:pPr>
            <a:r>
              <a:rPr lang="en-US" sz="2100" dirty="0">
                <a:solidFill>
                  <a:srgbClr val="000000"/>
                </a:solidFill>
                <a:latin typeface="Inter" pitchFamily="34" charset="0"/>
                <a:ea typeface="Inter" pitchFamily="34" charset="-122"/>
                <a:cs typeface="Inter" pitchFamily="34" charset="-120"/>
              </a:rPr>
              <a:t>12月後半の集中</a:t>
            </a:r>
            <a:endParaRPr lang="en-US" sz="2100" dirty="0"/>
          </a:p>
        </p:txBody>
      </p:sp>
      <p:sp>
        <p:nvSpPr>
          <p:cNvPr id="7" name="Shape 5"/>
          <p:cNvSpPr/>
          <p:nvPr/>
        </p:nvSpPr>
        <p:spPr>
          <a:xfrm>
            <a:off x="5279350" y="3799284"/>
            <a:ext cx="4071580" cy="1577102"/>
          </a:xfrm>
          <a:prstGeom prst="roundRect">
            <a:avLst>
              <a:gd name="adj" fmla="val 7149"/>
            </a:avLst>
          </a:prstGeom>
          <a:solidFill>
            <a:srgbClr val="FFFFFF"/>
          </a:solidFill>
          <a:ln w="15240">
            <a:solidFill>
              <a:srgbClr val="E5E5E5"/>
            </a:solidFill>
            <a:prstDash val="solid"/>
          </a:ln>
        </p:spPr>
      </p:sp>
      <p:sp>
        <p:nvSpPr>
          <p:cNvPr id="8" name="Text 6"/>
          <p:cNvSpPr/>
          <p:nvPr/>
        </p:nvSpPr>
        <p:spPr>
          <a:xfrm>
            <a:off x="5637371" y="4082891"/>
            <a:ext cx="3355538" cy="419338"/>
          </a:xfrm>
          <a:prstGeom prst="rect">
            <a:avLst/>
          </a:prstGeom>
          <a:noFill/>
          <a:ln/>
        </p:spPr>
        <p:txBody>
          <a:bodyPr wrap="none" lIns="0" tIns="0" rIns="0" bIns="0" rtlCol="0" anchor="t"/>
          <a:lstStyle/>
          <a:p>
            <a:pPr algn="ctr" indent="0" marL="0">
              <a:lnSpc>
                <a:spcPts val="3300"/>
              </a:lnSpc>
              <a:buNone/>
            </a:pPr>
            <a:r>
              <a:rPr lang="en-US" sz="2600" b="1" dirty="0">
                <a:solidFill>
                  <a:srgbClr val="000000"/>
                </a:solidFill>
                <a:latin typeface="Inter Bold" pitchFamily="34" charset="0"/>
                <a:ea typeface="Inter Bold" pitchFamily="34" charset="-122"/>
                <a:cs typeface="Inter Bold" pitchFamily="34" charset="-120"/>
              </a:rPr>
              <a:t>週末・祝日</a:t>
            </a:r>
            <a:endParaRPr lang="en-US" sz="2600" dirty="0"/>
          </a:p>
        </p:txBody>
      </p:sp>
      <p:sp>
        <p:nvSpPr>
          <p:cNvPr id="9" name="Text 7"/>
          <p:cNvSpPr/>
          <p:nvPr/>
        </p:nvSpPr>
        <p:spPr>
          <a:xfrm>
            <a:off x="5562957" y="4663202"/>
            <a:ext cx="3504367" cy="429578"/>
          </a:xfrm>
          <a:prstGeom prst="rect">
            <a:avLst/>
          </a:prstGeom>
          <a:noFill/>
          <a:ln/>
        </p:spPr>
        <p:txBody>
          <a:bodyPr wrap="none" lIns="0" tIns="0" rIns="0" bIns="0" rtlCol="0" anchor="t"/>
          <a:lstStyle/>
          <a:p>
            <a:pPr algn="ctr" indent="0" marL="0">
              <a:lnSpc>
                <a:spcPts val="3350"/>
              </a:lnSpc>
              <a:buNone/>
            </a:pPr>
            <a:r>
              <a:rPr lang="en-US" sz="2100" dirty="0">
                <a:solidFill>
                  <a:srgbClr val="000000"/>
                </a:solidFill>
                <a:latin typeface="Inter" pitchFamily="34" charset="0"/>
                <a:ea typeface="Inter" pitchFamily="34" charset="-122"/>
                <a:cs typeface="Inter" pitchFamily="34" charset="-120"/>
              </a:rPr>
              <a:t>高稼働維持</a:t>
            </a:r>
            <a:endParaRPr lang="en-US" sz="2100" dirty="0"/>
          </a:p>
        </p:txBody>
      </p:sp>
      <p:sp>
        <p:nvSpPr>
          <p:cNvPr id="10" name="Shape 8"/>
          <p:cNvSpPr/>
          <p:nvPr/>
        </p:nvSpPr>
        <p:spPr>
          <a:xfrm>
            <a:off x="9619298" y="3799284"/>
            <a:ext cx="4071461" cy="1577102"/>
          </a:xfrm>
          <a:prstGeom prst="roundRect">
            <a:avLst>
              <a:gd name="adj" fmla="val 7149"/>
            </a:avLst>
          </a:prstGeom>
          <a:solidFill>
            <a:srgbClr val="FFFFFF"/>
          </a:solidFill>
          <a:ln w="15240">
            <a:solidFill>
              <a:srgbClr val="E5E5E5"/>
            </a:solidFill>
            <a:prstDash val="solid"/>
          </a:ln>
        </p:spPr>
      </p:sp>
      <p:sp>
        <p:nvSpPr>
          <p:cNvPr id="11" name="Text 9"/>
          <p:cNvSpPr/>
          <p:nvPr/>
        </p:nvSpPr>
        <p:spPr>
          <a:xfrm>
            <a:off x="9977199" y="4082891"/>
            <a:ext cx="3355538" cy="419338"/>
          </a:xfrm>
          <a:prstGeom prst="rect">
            <a:avLst/>
          </a:prstGeom>
          <a:noFill/>
          <a:ln/>
        </p:spPr>
        <p:txBody>
          <a:bodyPr wrap="none" lIns="0" tIns="0" rIns="0" bIns="0" rtlCol="0" anchor="t"/>
          <a:lstStyle/>
          <a:p>
            <a:pPr algn="ctr" indent="0" marL="0">
              <a:lnSpc>
                <a:spcPts val="3300"/>
              </a:lnSpc>
              <a:buNone/>
            </a:pPr>
            <a:r>
              <a:rPr lang="en-US" sz="2600" b="1" dirty="0">
                <a:solidFill>
                  <a:srgbClr val="000000"/>
                </a:solidFill>
                <a:latin typeface="Inter Bold" pitchFamily="34" charset="0"/>
                <a:ea typeface="Inter Bold" pitchFamily="34" charset="-122"/>
                <a:cs typeface="Inter Bold" pitchFamily="34" charset="-120"/>
              </a:rPr>
              <a:t>平日</a:t>
            </a:r>
            <a:endParaRPr lang="en-US" sz="2600" dirty="0"/>
          </a:p>
        </p:txBody>
      </p:sp>
      <p:sp>
        <p:nvSpPr>
          <p:cNvPr id="12" name="Text 10"/>
          <p:cNvSpPr/>
          <p:nvPr/>
        </p:nvSpPr>
        <p:spPr>
          <a:xfrm>
            <a:off x="9902904" y="4663202"/>
            <a:ext cx="3504248" cy="429578"/>
          </a:xfrm>
          <a:prstGeom prst="rect">
            <a:avLst/>
          </a:prstGeom>
          <a:noFill/>
          <a:ln/>
        </p:spPr>
        <p:txBody>
          <a:bodyPr wrap="none" lIns="0" tIns="0" rIns="0" bIns="0" rtlCol="0" anchor="t"/>
          <a:lstStyle/>
          <a:p>
            <a:pPr algn="ctr" indent="0" marL="0">
              <a:lnSpc>
                <a:spcPts val="3350"/>
              </a:lnSpc>
              <a:buNone/>
            </a:pPr>
            <a:r>
              <a:rPr lang="en-US" sz="2100" dirty="0">
                <a:solidFill>
                  <a:srgbClr val="000000"/>
                </a:solidFill>
                <a:latin typeface="Inter" pitchFamily="34" charset="0"/>
                <a:ea typeface="Inter" pitchFamily="34" charset="-122"/>
                <a:cs typeface="Inter" pitchFamily="34" charset="-120"/>
              </a:rPr>
              <a:t>改善余地あり</a:t>
            </a:r>
            <a:endParaRPr lang="en-US" sz="2100" dirty="0"/>
          </a:p>
        </p:txBody>
      </p:sp>
      <p:sp>
        <p:nvSpPr>
          <p:cNvPr id="13" name="Text 11"/>
          <p:cNvSpPr/>
          <p:nvPr/>
        </p:nvSpPr>
        <p:spPr>
          <a:xfrm>
            <a:off x="939522" y="5678329"/>
            <a:ext cx="12751356" cy="859155"/>
          </a:xfrm>
          <a:prstGeom prst="rect">
            <a:avLst/>
          </a:prstGeom>
          <a:noFill/>
          <a:ln/>
        </p:spPr>
        <p:txBody>
          <a:bodyPr wrap="square" lIns="0" tIns="0" rIns="0" bIns="0" rtlCol="0" anchor="t"/>
          <a:lstStyle/>
          <a:p>
            <a:pPr algn="l" indent="0" marL="0">
              <a:lnSpc>
                <a:spcPts val="3350"/>
              </a:lnSpc>
              <a:buNone/>
            </a:pPr>
            <a:r>
              <a:rPr lang="en-US" sz="2100" dirty="0">
                <a:solidFill>
                  <a:srgbClr val="272525"/>
                </a:solidFill>
                <a:latin typeface="Inter" pitchFamily="34" charset="0"/>
                <a:ea typeface="Inter" pitchFamily="34" charset="-122"/>
                <a:cs typeface="Inter" pitchFamily="34" charset="-120"/>
              </a:rPr>
              <a:t>12月は年末需要により後半にかけて稼働が高まる傾向があります。週末・祝日は高稼働を維持しましたが、平日には空室余力があり、近隣市場向けの短期販促により底上げを図る余地があります。</a:t>
            </a:r>
            <a:endParaRPr lang="en-US" sz="21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18</Slides>
  <Notes>18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
  <cp:revision>1</cp:revision>
  <dcterms:created xsi:type="dcterms:W3CDTF">2026-01-30T07:13:16Z</dcterms:created>
  <dcterms:modified xsi:type="dcterms:W3CDTF">2026-01-30T07:13:16Z</dcterms:modified>
</cp:coreProperties>
</file>